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93" r:id="rId2"/>
    <p:sldId id="294" r:id="rId3"/>
    <p:sldId id="292" r:id="rId4"/>
    <p:sldId id="282" r:id="rId5"/>
    <p:sldId id="273" r:id="rId6"/>
    <p:sldId id="285" r:id="rId7"/>
    <p:sldId id="276" r:id="rId8"/>
    <p:sldId id="278" r:id="rId9"/>
    <p:sldId id="277" r:id="rId10"/>
    <p:sldId id="266" r:id="rId11"/>
    <p:sldId id="279" r:id="rId12"/>
    <p:sldId id="281" r:id="rId13"/>
    <p:sldId id="283" r:id="rId14"/>
    <p:sldId id="262" r:id="rId15"/>
    <p:sldId id="280" r:id="rId16"/>
    <p:sldId id="298" r:id="rId17"/>
    <p:sldId id="297" r:id="rId18"/>
    <p:sldId id="296" r:id="rId19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6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6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455BA-F49D-4FD3-895E-E6842767A184}" type="datetimeFigureOut">
              <a:rPr lang="es-MX" smtClean="0"/>
              <a:t>24/11/2015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3" y="4474339"/>
            <a:ext cx="5608975" cy="36600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797"/>
            <a:ext cx="3038604" cy="466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29797"/>
            <a:ext cx="3038604" cy="466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95301-22B6-4874-802C-DC49817BE3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861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95301-22B6-4874-802C-DC49817BE3C8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534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barras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 Imagen" descr="cuadro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6 Imagen" descr="color.wm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4E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14436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857500" y="521493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052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419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799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>
                <a:solidFill>
                  <a:prstClr val="white"/>
                </a:solidFill>
              </a:rPr>
              <a:t>ASF | </a:t>
            </a:r>
            <a:fld id="{EC608A73-CA29-4060-9772-B2FDEF093BA9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7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>
                <a:solidFill>
                  <a:prstClr val="white"/>
                </a:solidFill>
              </a:rPr>
              <a:t>ASF | </a:t>
            </a:r>
            <a:fld id="{A688A19C-3966-4682-91E6-FBFBC8F6F02F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6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>
                <a:solidFill>
                  <a:prstClr val="white"/>
                </a:solidFill>
              </a:rPr>
              <a:t>ASF | </a:t>
            </a:r>
            <a:fld id="{4FFF0769-38A1-4D70-A7A9-F5B3594C2DEB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9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475663" y="117475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689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6143625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>
                <a:solidFill>
                  <a:prstClr val="white"/>
                </a:solidFill>
              </a:rPr>
              <a:t>ASF | </a:t>
            </a:r>
            <a:fld id="{B6CD2BDE-3FB8-4934-98F3-67E75CC2F000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0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71414"/>
            <a:ext cx="8143932" cy="1143000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00204E"/>
                </a:solidFill>
                <a:latin typeface="Arial Black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15375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>
                <a:solidFill>
                  <a:prstClr val="white"/>
                </a:solidFill>
              </a:rPr>
              <a:t>ASF | </a:t>
            </a:r>
            <a:fld id="{FE4227A1-3FC5-49EE-B5A8-72A46A08D409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7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4E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15375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>
                <a:solidFill>
                  <a:prstClr val="white"/>
                </a:solidFill>
              </a:rPr>
              <a:t>ASF | </a:t>
            </a:r>
            <a:fld id="{15688739-8B51-4F29-AC21-C9F329A0055E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7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4E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16"/>
          </a:xfrm>
        </p:spPr>
        <p:txBody>
          <a:bodyPr/>
          <a:lstStyle>
            <a:lvl1pPr>
              <a:defRPr sz="3000" baseline="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64393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>
                <a:solidFill>
                  <a:prstClr val="white"/>
                </a:solidFill>
              </a:rPr>
              <a:t>ASF | </a:t>
            </a:r>
            <a:fld id="{ABF23731-1988-45C6-9CC4-3D509BF6BD23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9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barras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 Imagen" descr="cuadro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6 Imagen" descr="color.wm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857364"/>
            <a:ext cx="7772400" cy="185738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4071942"/>
            <a:ext cx="7772400" cy="5000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55721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816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14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14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64393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>
                <a:solidFill>
                  <a:prstClr val="white"/>
                </a:solidFill>
              </a:rPr>
              <a:t>ASF | </a:t>
            </a:r>
            <a:fld id="{8EAB2F61-A3CA-4615-ADDC-72D5354C1D08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1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-24"/>
            <a:ext cx="785818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928802"/>
            <a:ext cx="4040188" cy="37147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928802"/>
            <a:ext cx="4041775" cy="37147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64393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>
                <a:solidFill>
                  <a:prstClr val="white"/>
                </a:solidFill>
              </a:rPr>
              <a:t>ASF | </a:t>
            </a:r>
            <a:fld id="{559D678E-EDCE-413B-B0EF-A9A9F7621C07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0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92968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>
                <a:solidFill>
                  <a:prstClr val="white"/>
                </a:solidFill>
              </a:rPr>
              <a:t>ASF | </a:t>
            </a:r>
            <a:fld id="{3624D1A4-B765-422A-916D-1FB7247BBCCE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3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>
                <a:solidFill>
                  <a:prstClr val="white"/>
                </a:solidFill>
              </a:rPr>
              <a:t>ASF | </a:t>
            </a:r>
            <a:fld id="{57734179-76BA-4689-8816-F7A7AB4AF35D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1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1357313" y="274638"/>
            <a:ext cx="7329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4313" y="5786438"/>
            <a:ext cx="85725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pic>
        <p:nvPicPr>
          <p:cNvPr id="1029" name="9 Imagen" descr="cuadros2.wm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10 Imagen" descr="barras.wmf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572250"/>
            <a:ext cx="919163" cy="2857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>
                <a:solidFill>
                  <a:prstClr val="white"/>
                </a:solidFill>
              </a:rPr>
              <a:t>ASF | </a:t>
            </a:r>
            <a:fld id="{7FC9328C-381E-4C9F-961E-AA2229162776}" type="slidenum">
              <a:rPr lang="es-MX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04E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3.xml"/><Relationship Id="rId4" Type="http://schemas.openxmlformats.org/officeDocument/2006/relationships/hyperlink" Target="https://es.wikipedia.org/wiki/Softwar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.google.com.mx/url?sa=i&amp;rct=j&amp;q=&amp;esrc=s&amp;frm=1&amp;source=images&amp;cd=&amp;cad=rja&amp;docid=gRYVMK3pSmRyqM&amp;tbnid=-Yvgjy34OX4MgM:&amp;ved=0CAUQjRw&amp;url=http://www.ostendogroup.com/Training/COBIT5education/ImplementingCOBIT5forinformationsecurity/tabid/2509/Default.aspx&amp;ei=xvgcUtrYGqb-2QXJsoHIDw&amp;bvm=bv.51156542,d.aWc&amp;psig=AFQjCNF4rIg4330V5dXJCvK00gvemIqNAw&amp;ust=1377716225490557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hyperlink" Target="http://www.google.com/url?sa=i&amp;rct=j&amp;q=&amp;esrc=s&amp;frm=1&amp;source=images&amp;cd=&amp;cad=rja&amp;docid=ix8S-3961QEynM&amp;tbnid=1khD4Vliao-nRM:&amp;ved=0CAUQjRw&amp;url=http://www.luxcloud.com/luxcloud-iso-27001-certified-we-take-trust-seriously&amp;ei=GfkcUuWKKuXu2AWq0oGQBw&amp;psig=AFQjCNEmLSfXE1rV7ALq1UKFfr9DwJkYuQ&amp;ust=137771683621307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5495" y="5950441"/>
            <a:ext cx="89645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b="1" dirty="0" smtClean="0">
                <a:solidFill>
                  <a:srgbClr val="00204E"/>
                </a:solidFill>
                <a:cs typeface="Arial" pitchFamily="34" charset="0"/>
              </a:rPr>
              <a:t>Noviembre /2015</a:t>
            </a:r>
            <a:r>
              <a:rPr lang="es-MX" sz="1100" b="1" dirty="0" smtClean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 </a:t>
            </a:r>
            <a:r>
              <a:rPr lang="es-MX" sz="1100" b="1" dirty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| </a:t>
            </a:r>
            <a:r>
              <a:rPr lang="es-MX" sz="1100" dirty="0" smtClean="0">
                <a:solidFill>
                  <a:srgbClr val="00204E"/>
                </a:solidFill>
              </a:rPr>
              <a:t>Director General de Auditoría de Tecnologías de Información y Comunicaciones</a:t>
            </a:r>
            <a:r>
              <a:rPr lang="en-US" sz="1100" dirty="0" smtClean="0">
                <a:solidFill>
                  <a:srgbClr val="00204E"/>
                </a:solidFill>
              </a:rPr>
              <a:t>.</a:t>
            </a:r>
            <a:r>
              <a:rPr lang="en-US" sz="1100" b="1" dirty="0" smtClean="0">
                <a:solidFill>
                  <a:srgbClr val="00204E"/>
                </a:solidFill>
              </a:rPr>
              <a:t>   </a:t>
            </a:r>
            <a:r>
              <a:rPr lang="en-US" sz="1100" b="1" dirty="0" err="1" smtClean="0">
                <a:solidFill>
                  <a:srgbClr val="00204E"/>
                </a:solidFill>
              </a:rPr>
              <a:t>Ing</a:t>
            </a:r>
            <a:r>
              <a:rPr lang="en-US" sz="1100" b="1" dirty="0" smtClean="0">
                <a:solidFill>
                  <a:srgbClr val="00204E"/>
                </a:solidFill>
              </a:rPr>
              <a:t>. Alejandro Villanueva Zamacona</a:t>
            </a:r>
            <a:endParaRPr lang="en-US" sz="1100" dirty="0">
              <a:solidFill>
                <a:srgbClr val="00204E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508000" y="2189163"/>
            <a:ext cx="7967133" cy="2387600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La Importancia del uso de bases de datos </a:t>
            </a:r>
            <a:r>
              <a:rPr lang="es-MX" sz="2400" b="1" dirty="0" smtClean="0">
                <a:solidFill>
                  <a:schemeClr val="accent1">
                    <a:lumMod val="75000"/>
                  </a:schemeClr>
                </a:solidFill>
              </a:rPr>
              <a:t>y de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la seguridad de la información para el fortalecimiento de las TIC y para el ejercicio eficiente del control</a:t>
            </a:r>
            <a:b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s-MX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357617"/>
            <a:ext cx="3737503" cy="61336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45" y="508001"/>
            <a:ext cx="4499247" cy="5795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92" y="1954214"/>
            <a:ext cx="4442500" cy="257345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white"/>
                </a:solidFill>
              </a:rPr>
              <a:t>ASF | </a:t>
            </a:r>
            <a:fld id="{ABF23731-1988-45C6-9CC4-3D509BF6BD23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44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1719" y="176442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5"/>
                </a:solidFill>
              </a:rPr>
              <a:t> Los  </a:t>
            </a:r>
            <a:r>
              <a:rPr lang="es-MX" b="1" dirty="0" smtClean="0">
                <a:solidFill>
                  <a:srgbClr val="00B050"/>
                </a:solidFill>
              </a:rPr>
              <a:t>Datos</a:t>
            </a:r>
            <a:r>
              <a:rPr lang="es-MX" b="1" dirty="0" smtClean="0">
                <a:solidFill>
                  <a:schemeClr val="accent5"/>
                </a:solidFill>
              </a:rPr>
              <a:t> en los </a:t>
            </a:r>
            <a:r>
              <a:rPr lang="es-MX" b="1" dirty="0" smtClean="0">
                <a:solidFill>
                  <a:srgbClr val="00B050"/>
                </a:solidFill>
              </a:rPr>
              <a:t>Gobiernos</a:t>
            </a:r>
            <a:r>
              <a:rPr lang="es-MX" b="1" dirty="0" smtClean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3710772" y="4261343"/>
            <a:ext cx="14203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 smtClean="0">
                <a:solidFill>
                  <a:srgbClr val="00B050"/>
                </a:solidFill>
              </a:rPr>
              <a:t>  Información</a:t>
            </a:r>
          </a:p>
          <a:p>
            <a:pPr algn="ctr"/>
            <a:r>
              <a:rPr lang="es-MX" sz="1400" dirty="0" smtClean="0">
                <a:solidFill>
                  <a:srgbClr val="00B050"/>
                </a:solidFill>
              </a:rPr>
              <a:t>Conocimiento</a:t>
            </a:r>
          </a:p>
          <a:p>
            <a:pPr algn="ctr"/>
            <a:r>
              <a:rPr lang="es-MX" sz="1400" dirty="0" smtClean="0">
                <a:solidFill>
                  <a:srgbClr val="00B050"/>
                </a:solidFill>
              </a:rPr>
              <a:t>Transformación</a:t>
            </a:r>
            <a:endParaRPr lang="es-MX" sz="1400" dirty="0">
              <a:solidFill>
                <a:srgbClr val="00B050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991464" y="5052872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Riesgos</a:t>
            </a:r>
            <a:endParaRPr lang="es-MX" dirty="0"/>
          </a:p>
        </p:txBody>
      </p:sp>
      <p:sp>
        <p:nvSpPr>
          <p:cNvPr id="23" name="Elipse 22"/>
          <p:cNvSpPr/>
          <p:nvPr/>
        </p:nvSpPr>
        <p:spPr>
          <a:xfrm>
            <a:off x="1979027" y="1128799"/>
            <a:ext cx="4817534" cy="3200619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515" y="2217185"/>
            <a:ext cx="962025" cy="10858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264747" y="2304654"/>
            <a:ext cx="9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Datos</a:t>
            </a:r>
            <a:endParaRPr lang="es-MX" sz="2400" dirty="0"/>
          </a:p>
        </p:txBody>
      </p:sp>
      <p:sp>
        <p:nvSpPr>
          <p:cNvPr id="9" name="Disco magnético 8"/>
          <p:cNvSpPr/>
          <p:nvPr/>
        </p:nvSpPr>
        <p:spPr>
          <a:xfrm>
            <a:off x="2264747" y="2766318"/>
            <a:ext cx="1137000" cy="440267"/>
          </a:xfrm>
          <a:prstGeom prst="flowChartMagneticDisk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157333" y="2846234"/>
            <a:ext cx="118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Programas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3629288" y="3303035"/>
            <a:ext cx="1551918" cy="910912"/>
            <a:chOff x="295816" y="1566963"/>
            <a:chExt cx="1551918" cy="910912"/>
          </a:xfrm>
        </p:grpSpPr>
        <p:sp>
          <p:nvSpPr>
            <p:cNvPr id="12" name="CuadroTexto 11"/>
            <p:cNvSpPr txBox="1"/>
            <p:nvPr/>
          </p:nvSpPr>
          <p:spPr>
            <a:xfrm>
              <a:off x="534849" y="1566963"/>
              <a:ext cx="9001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dirty="0" smtClean="0"/>
                <a:t>Datos</a:t>
              </a:r>
              <a:endParaRPr lang="es-MX" sz="2400" dirty="0"/>
            </a:p>
          </p:txBody>
        </p:sp>
        <p:sp>
          <p:nvSpPr>
            <p:cNvPr id="13" name="Disco magnético 12"/>
            <p:cNvSpPr/>
            <p:nvPr/>
          </p:nvSpPr>
          <p:spPr>
            <a:xfrm>
              <a:off x="412270" y="2028627"/>
              <a:ext cx="1205088" cy="440267"/>
            </a:xfrm>
            <a:prstGeom prst="flowChartMagneticDisk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295816" y="2108543"/>
              <a:ext cx="1551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Económicos</a:t>
              </a:r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5396056" y="2304654"/>
            <a:ext cx="9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Datos</a:t>
            </a:r>
            <a:endParaRPr lang="es-MX" sz="2400" dirty="0"/>
          </a:p>
        </p:txBody>
      </p:sp>
      <p:sp>
        <p:nvSpPr>
          <p:cNvPr id="17" name="Disco magnético 16"/>
          <p:cNvSpPr/>
          <p:nvPr/>
        </p:nvSpPr>
        <p:spPr>
          <a:xfrm>
            <a:off x="5479822" y="2766318"/>
            <a:ext cx="1042498" cy="440267"/>
          </a:xfrm>
          <a:prstGeom prst="flowChartMagneticDisk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424107" y="2846234"/>
            <a:ext cx="1056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Padrones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3901468" y="1128799"/>
            <a:ext cx="900118" cy="910912"/>
            <a:chOff x="534849" y="1566963"/>
            <a:chExt cx="900118" cy="910912"/>
          </a:xfrm>
        </p:grpSpPr>
        <p:sp>
          <p:nvSpPr>
            <p:cNvPr id="20" name="CuadroTexto 19"/>
            <p:cNvSpPr txBox="1"/>
            <p:nvPr/>
          </p:nvSpPr>
          <p:spPr>
            <a:xfrm>
              <a:off x="534849" y="1566963"/>
              <a:ext cx="9001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dirty="0" smtClean="0"/>
                <a:t>Datos</a:t>
              </a:r>
              <a:endParaRPr lang="es-MX" sz="2400" dirty="0"/>
            </a:p>
          </p:txBody>
        </p:sp>
        <p:sp>
          <p:nvSpPr>
            <p:cNvPr id="21" name="Disco magnético 20"/>
            <p:cNvSpPr/>
            <p:nvPr/>
          </p:nvSpPr>
          <p:spPr>
            <a:xfrm>
              <a:off x="627082" y="2028627"/>
              <a:ext cx="772210" cy="440267"/>
            </a:xfrm>
            <a:prstGeom prst="flowChartMagneticDisk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639103" y="2108543"/>
              <a:ext cx="701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Otros</a:t>
              </a:r>
            </a:p>
          </p:txBody>
        </p:sp>
      </p:grpSp>
      <p:sp>
        <p:nvSpPr>
          <p:cNvPr id="30" name="CuadroTexto 29"/>
          <p:cNvSpPr txBox="1"/>
          <p:nvPr/>
        </p:nvSpPr>
        <p:spPr>
          <a:xfrm rot="19614050">
            <a:off x="2446561" y="1631120"/>
            <a:ext cx="1436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0070C0"/>
                </a:solidFill>
              </a:rPr>
              <a:t>Conocimiento</a:t>
            </a:r>
            <a:endParaRPr lang="es-MX" sz="1600" dirty="0">
              <a:solidFill>
                <a:srgbClr val="0070C0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 rot="1622451">
            <a:off x="4920478" y="1585560"/>
            <a:ext cx="1192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0070C0"/>
                </a:solidFill>
              </a:rPr>
              <a:t>Información</a:t>
            </a:r>
            <a:endParaRPr lang="es-MX" sz="1600" dirty="0">
              <a:solidFill>
                <a:srgbClr val="0070C0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 rot="12749662">
            <a:off x="2489725" y="3563139"/>
            <a:ext cx="1192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0070C0"/>
                </a:solidFill>
              </a:rPr>
              <a:t>Información</a:t>
            </a:r>
            <a:endParaRPr lang="es-MX" sz="1600" dirty="0">
              <a:solidFill>
                <a:srgbClr val="0070C0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 rot="8463376">
            <a:off x="5011903" y="3585138"/>
            <a:ext cx="1420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solidFill>
                  <a:srgbClr val="0070C0"/>
                </a:solidFill>
              </a:rPr>
              <a:t>Transformación</a:t>
            </a:r>
            <a:endParaRPr lang="es-MX" sz="1400" dirty="0">
              <a:solidFill>
                <a:srgbClr val="0070C0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771151" y="1569834"/>
            <a:ext cx="755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 smtClean="0"/>
              <a:t>Servicio</a:t>
            </a:r>
          </a:p>
          <a:p>
            <a:pPr algn="ctr"/>
            <a:r>
              <a:rPr lang="es-MX" sz="1400" dirty="0" smtClean="0"/>
              <a:t>7*24</a:t>
            </a:r>
            <a:endParaRPr lang="es-MX" sz="1400" dirty="0"/>
          </a:p>
        </p:txBody>
      </p:sp>
      <p:sp>
        <p:nvSpPr>
          <p:cNvPr id="36" name="CuadroTexto 35"/>
          <p:cNvSpPr txBox="1"/>
          <p:nvPr/>
        </p:nvSpPr>
        <p:spPr>
          <a:xfrm>
            <a:off x="6859690" y="2641781"/>
            <a:ext cx="87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 smtClean="0"/>
              <a:t>Múltiples</a:t>
            </a:r>
          </a:p>
          <a:p>
            <a:pPr algn="ctr"/>
            <a:r>
              <a:rPr lang="es-MX" sz="1400" dirty="0" smtClean="0"/>
              <a:t>Canales</a:t>
            </a:r>
            <a:endParaRPr lang="es-MX" sz="14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6214184" y="3846156"/>
            <a:ext cx="868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 smtClean="0"/>
              <a:t>Eficacia y</a:t>
            </a:r>
          </a:p>
          <a:p>
            <a:pPr algn="ctr"/>
            <a:r>
              <a:rPr lang="es-MX" sz="1400" dirty="0" smtClean="0"/>
              <a:t>Eficiencia</a:t>
            </a:r>
            <a:endParaRPr lang="es-MX" sz="14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1243392" y="3689084"/>
            <a:ext cx="1129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 smtClean="0"/>
              <a:t>Participación</a:t>
            </a:r>
          </a:p>
          <a:p>
            <a:pPr algn="ctr"/>
            <a:r>
              <a:rPr lang="es-MX" sz="1400" dirty="0" smtClean="0"/>
              <a:t>Ciudadana</a:t>
            </a:r>
            <a:endParaRPr lang="es-MX" sz="140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806371" y="2498500"/>
            <a:ext cx="1130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 smtClean="0"/>
              <a:t>Rendición de</a:t>
            </a:r>
          </a:p>
          <a:p>
            <a:pPr algn="ctr"/>
            <a:r>
              <a:rPr lang="es-MX" sz="1400" dirty="0" smtClean="0"/>
              <a:t>Cuentas</a:t>
            </a:r>
            <a:endParaRPr lang="es-MX" sz="1400" dirty="0"/>
          </a:p>
        </p:txBody>
      </p:sp>
      <p:sp>
        <p:nvSpPr>
          <p:cNvPr id="40" name="CuadroTexto 39"/>
          <p:cNvSpPr txBox="1"/>
          <p:nvPr/>
        </p:nvSpPr>
        <p:spPr>
          <a:xfrm>
            <a:off x="972753" y="1608214"/>
            <a:ext cx="1201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 smtClean="0"/>
              <a:t>Transparencia</a:t>
            </a:r>
            <a:endParaRPr lang="es-MX" sz="1400" dirty="0"/>
          </a:p>
        </p:txBody>
      </p:sp>
      <p:sp>
        <p:nvSpPr>
          <p:cNvPr id="41" name="CuadroTexto 40"/>
          <p:cNvSpPr txBox="1"/>
          <p:nvPr/>
        </p:nvSpPr>
        <p:spPr>
          <a:xfrm>
            <a:off x="2225929" y="577944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 smtClean="0"/>
              <a:t>Fortalecimiento</a:t>
            </a:r>
          </a:p>
          <a:p>
            <a:pPr algn="ctr"/>
            <a:r>
              <a:rPr lang="es-MX" sz="1400" dirty="0" smtClean="0"/>
              <a:t>Democrático</a:t>
            </a:r>
            <a:endParaRPr lang="es-MX" sz="1400" dirty="0"/>
          </a:p>
        </p:txBody>
      </p:sp>
      <p:sp>
        <p:nvSpPr>
          <p:cNvPr id="42" name="CuadroTexto 41"/>
          <p:cNvSpPr txBox="1"/>
          <p:nvPr/>
        </p:nvSpPr>
        <p:spPr>
          <a:xfrm>
            <a:off x="5396056" y="629709"/>
            <a:ext cx="1313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 smtClean="0"/>
              <a:t>Transformación</a:t>
            </a:r>
          </a:p>
          <a:p>
            <a:pPr algn="ctr"/>
            <a:r>
              <a:rPr lang="es-MX" sz="1400" dirty="0" smtClean="0"/>
              <a:t>del Estado</a:t>
            </a:r>
            <a:endParaRPr lang="es-MX" sz="1400" dirty="0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074" y="3752913"/>
            <a:ext cx="1088517" cy="803159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031" y="486094"/>
            <a:ext cx="1040023" cy="767378"/>
          </a:xfrm>
          <a:prstGeom prst="rect">
            <a:avLst/>
          </a:prstGeom>
        </p:spPr>
      </p:pic>
      <p:sp>
        <p:nvSpPr>
          <p:cNvPr id="46" name="Flecha izquierda y derecha 45"/>
          <p:cNvSpPr/>
          <p:nvPr/>
        </p:nvSpPr>
        <p:spPr>
          <a:xfrm rot="19500279">
            <a:off x="6577334" y="1078939"/>
            <a:ext cx="482600" cy="230833"/>
          </a:xfrm>
          <a:prstGeom prst="left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Flecha izquierda y derecha 46"/>
          <p:cNvSpPr/>
          <p:nvPr/>
        </p:nvSpPr>
        <p:spPr>
          <a:xfrm rot="977781">
            <a:off x="7110200" y="3573668"/>
            <a:ext cx="482600" cy="230833"/>
          </a:xfrm>
          <a:prstGeom prst="left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Rectángulo 47"/>
          <p:cNvSpPr/>
          <p:nvPr/>
        </p:nvSpPr>
        <p:spPr>
          <a:xfrm>
            <a:off x="7661955" y="1253472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rgbClr val="00B050"/>
                </a:solidFill>
              </a:rPr>
              <a:t>Ciudadanos</a:t>
            </a:r>
            <a:endParaRPr lang="es-MX" dirty="0"/>
          </a:p>
        </p:txBody>
      </p:sp>
      <p:sp>
        <p:nvSpPr>
          <p:cNvPr id="49" name="Rectángulo 48"/>
          <p:cNvSpPr/>
          <p:nvPr/>
        </p:nvSpPr>
        <p:spPr>
          <a:xfrm>
            <a:off x="7303382" y="4561536"/>
            <a:ext cx="1625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rgbClr val="00B050"/>
                </a:solidFill>
              </a:rPr>
              <a:t>Empresas</a:t>
            </a:r>
          </a:p>
          <a:p>
            <a:r>
              <a:rPr lang="es-MX" b="1" dirty="0" smtClean="0">
                <a:solidFill>
                  <a:srgbClr val="00B050"/>
                </a:solidFill>
              </a:rPr>
              <a:t>Organizaciones</a:t>
            </a:r>
            <a:endParaRPr lang="es-MX" dirty="0"/>
          </a:p>
        </p:txBody>
      </p:sp>
      <p:sp>
        <p:nvSpPr>
          <p:cNvPr id="50" name="Flecha izquierda 49"/>
          <p:cNvSpPr/>
          <p:nvPr/>
        </p:nvSpPr>
        <p:spPr>
          <a:xfrm rot="10800000">
            <a:off x="3301108" y="5166152"/>
            <a:ext cx="285709" cy="18466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14" y="4357053"/>
            <a:ext cx="2376846" cy="1567952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145" y="5701922"/>
            <a:ext cx="5543550" cy="1114425"/>
          </a:xfrm>
          <a:prstGeom prst="rect">
            <a:avLst/>
          </a:prstGeom>
        </p:spPr>
      </p:pic>
      <p:sp>
        <p:nvSpPr>
          <p:cNvPr id="55" name="Flecha izquierda 54"/>
          <p:cNvSpPr/>
          <p:nvPr/>
        </p:nvSpPr>
        <p:spPr>
          <a:xfrm rot="16200000">
            <a:off x="4318046" y="5486196"/>
            <a:ext cx="285709" cy="18466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CuadroTexto 56"/>
          <p:cNvSpPr txBox="1"/>
          <p:nvPr/>
        </p:nvSpPr>
        <p:spPr>
          <a:xfrm>
            <a:off x="4064526" y="502340"/>
            <a:ext cx="870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 smtClean="0"/>
              <a:t>Gobierno</a:t>
            </a:r>
          </a:p>
          <a:p>
            <a:pPr algn="ctr"/>
            <a:r>
              <a:rPr lang="es-MX" sz="1400" dirty="0" smtClean="0"/>
              <a:t>Abierto</a:t>
            </a:r>
            <a:endParaRPr lang="es-MX" sz="1400" dirty="0"/>
          </a:p>
        </p:txBody>
      </p:sp>
      <p:sp>
        <p:nvSpPr>
          <p:cNvPr id="52" name="Rectángulo 51"/>
          <p:cNvSpPr/>
          <p:nvPr/>
        </p:nvSpPr>
        <p:spPr>
          <a:xfrm>
            <a:off x="5934604" y="62465"/>
            <a:ext cx="32093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FF0000"/>
                </a:solidFill>
              </a:rPr>
              <a:t>¿Es importante la Seguridad de la Información?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white"/>
                </a:solidFill>
              </a:rPr>
              <a:t>ASF | </a:t>
            </a:r>
            <a:fld id="{57734179-76BA-4689-8816-F7A7AB4AF35D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6" name="Elipse 55"/>
          <p:cNvSpPr/>
          <p:nvPr/>
        </p:nvSpPr>
        <p:spPr>
          <a:xfrm>
            <a:off x="3951586" y="4987845"/>
            <a:ext cx="1025630" cy="5432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344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032934" y="928269"/>
            <a:ext cx="7145867" cy="5133863"/>
            <a:chOff x="1524000" y="1258470"/>
            <a:chExt cx="6358467" cy="4617396"/>
          </a:xfrm>
        </p:grpSpPr>
        <p:grpSp>
          <p:nvGrpSpPr>
            <p:cNvPr id="4" name="Grupo 3"/>
            <p:cNvGrpSpPr/>
            <p:nvPr/>
          </p:nvGrpSpPr>
          <p:grpSpPr>
            <a:xfrm>
              <a:off x="1524000" y="1258470"/>
              <a:ext cx="6358467" cy="4617396"/>
              <a:chOff x="1710266" y="1173803"/>
              <a:chExt cx="6358467" cy="4617396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0266" y="1173803"/>
                <a:ext cx="6171116" cy="4617396"/>
              </a:xfrm>
              <a:prstGeom prst="rect">
                <a:avLst/>
              </a:prstGeom>
            </p:spPr>
          </p:pic>
          <p:sp>
            <p:nvSpPr>
              <p:cNvPr id="3" name="Rectángulo 2"/>
              <p:cNvSpPr/>
              <p:nvPr/>
            </p:nvSpPr>
            <p:spPr>
              <a:xfrm>
                <a:off x="1710266" y="1173803"/>
                <a:ext cx="6358467" cy="4617396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cxnSp>
          <p:nvCxnSpPr>
            <p:cNvPr id="6" name="Conector recto 5"/>
            <p:cNvCxnSpPr/>
            <p:nvPr/>
          </p:nvCxnSpPr>
          <p:spPr>
            <a:xfrm flipV="1">
              <a:off x="2413000" y="3386667"/>
              <a:ext cx="5190067" cy="25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/>
            <p:cNvCxnSpPr/>
            <p:nvPr/>
          </p:nvCxnSpPr>
          <p:spPr>
            <a:xfrm>
              <a:off x="1608666" y="3640666"/>
              <a:ext cx="5994401" cy="84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>
              <a:off x="1608666" y="3877732"/>
              <a:ext cx="289560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>
              <a:off x="1608666" y="5591065"/>
              <a:ext cx="4089401" cy="223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 flipV="1">
              <a:off x="6917267" y="5350934"/>
              <a:ext cx="685800" cy="30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white"/>
                </a:solidFill>
              </a:rPr>
              <a:t>ASF | </a:t>
            </a:r>
            <a:fld id="{57734179-76BA-4689-8816-F7A7AB4AF35D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06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745068" y="1388534"/>
            <a:ext cx="7713132" cy="4089400"/>
            <a:chOff x="383117" y="466195"/>
            <a:chExt cx="6057900" cy="280987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117" y="466195"/>
              <a:ext cx="6057900" cy="2809875"/>
            </a:xfrm>
            <a:prstGeom prst="rect">
              <a:avLst/>
            </a:prstGeom>
          </p:spPr>
        </p:pic>
        <p:cxnSp>
          <p:nvCxnSpPr>
            <p:cNvPr id="4" name="Conector recto 3"/>
            <p:cNvCxnSpPr/>
            <p:nvPr/>
          </p:nvCxnSpPr>
          <p:spPr>
            <a:xfrm>
              <a:off x="4385733" y="2768600"/>
              <a:ext cx="112606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4"/>
            <p:cNvCxnSpPr/>
            <p:nvPr/>
          </p:nvCxnSpPr>
          <p:spPr>
            <a:xfrm flipV="1">
              <a:off x="465666" y="2963333"/>
              <a:ext cx="5765800" cy="84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/>
            <p:cNvCxnSpPr/>
            <p:nvPr/>
          </p:nvCxnSpPr>
          <p:spPr>
            <a:xfrm flipV="1">
              <a:off x="465666" y="3166532"/>
              <a:ext cx="3124201" cy="84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white"/>
                </a:solidFill>
              </a:rPr>
              <a:t>ASF | </a:t>
            </a:r>
            <a:fld id="{57734179-76BA-4689-8816-F7A7AB4AF35D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26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94756" y="25262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5"/>
                </a:solidFill>
              </a:rPr>
              <a:t> Los  </a:t>
            </a:r>
            <a:r>
              <a:rPr lang="es-MX" b="1" dirty="0" smtClean="0">
                <a:solidFill>
                  <a:srgbClr val="00B050"/>
                </a:solidFill>
              </a:rPr>
              <a:t>Datos</a:t>
            </a:r>
            <a:r>
              <a:rPr lang="es-MX" b="1" dirty="0" smtClean="0">
                <a:solidFill>
                  <a:schemeClr val="accent5"/>
                </a:solidFill>
              </a:rPr>
              <a:t> en las </a:t>
            </a:r>
            <a:r>
              <a:rPr lang="es-MX" b="1" dirty="0" smtClean="0">
                <a:solidFill>
                  <a:srgbClr val="00B050"/>
                </a:solidFill>
              </a:rPr>
              <a:t>EFS</a:t>
            </a:r>
            <a:r>
              <a:rPr lang="es-MX" b="1" dirty="0" smtClean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9" name="Rectángulo 8"/>
          <p:cNvSpPr/>
          <p:nvPr/>
        </p:nvSpPr>
        <p:spPr>
          <a:xfrm rot="16200000">
            <a:off x="-1540594" y="2082617"/>
            <a:ext cx="3663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 smtClean="0">
                <a:solidFill>
                  <a:srgbClr val="00B050"/>
                </a:solidFill>
              </a:rPr>
              <a:t>Generar Confianza en la ciudadanía</a:t>
            </a:r>
            <a:endParaRPr lang="es-MX" sz="1600" dirty="0"/>
          </a:p>
        </p:txBody>
      </p:sp>
      <p:sp>
        <p:nvSpPr>
          <p:cNvPr id="10" name="Rectángulo 9"/>
          <p:cNvSpPr/>
          <p:nvPr/>
        </p:nvSpPr>
        <p:spPr>
          <a:xfrm>
            <a:off x="142250" y="4194586"/>
            <a:ext cx="52836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 smtClean="0">
                <a:solidFill>
                  <a:srgbClr val="00B050"/>
                </a:solidFill>
              </a:rPr>
              <a:t> Generar Cultura de Transparencia en los Gobiernos</a:t>
            </a:r>
          </a:p>
        </p:txBody>
      </p:sp>
      <p:sp>
        <p:nvSpPr>
          <p:cNvPr id="11" name="Rectángulo 10"/>
          <p:cNvSpPr/>
          <p:nvPr/>
        </p:nvSpPr>
        <p:spPr>
          <a:xfrm rot="16200000">
            <a:off x="3376115" y="2063620"/>
            <a:ext cx="42546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 smtClean="0">
                <a:solidFill>
                  <a:srgbClr val="00B050"/>
                </a:solidFill>
              </a:rPr>
              <a:t>Generar Cultura de Rendición de Cuentas</a:t>
            </a:r>
          </a:p>
        </p:txBody>
      </p:sp>
      <p:sp>
        <p:nvSpPr>
          <p:cNvPr id="13" name="Elipse 12"/>
          <p:cNvSpPr/>
          <p:nvPr/>
        </p:nvSpPr>
        <p:spPr>
          <a:xfrm>
            <a:off x="514294" y="1018338"/>
            <a:ext cx="4817534" cy="3200619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CuadroTexto 31"/>
          <p:cNvSpPr txBox="1"/>
          <p:nvPr/>
        </p:nvSpPr>
        <p:spPr>
          <a:xfrm>
            <a:off x="800014" y="2194193"/>
            <a:ext cx="9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Datos</a:t>
            </a:r>
            <a:endParaRPr lang="es-MX" sz="2400" dirty="0"/>
          </a:p>
        </p:txBody>
      </p:sp>
      <p:sp>
        <p:nvSpPr>
          <p:cNvPr id="33" name="Disco magnético 32"/>
          <p:cNvSpPr/>
          <p:nvPr/>
        </p:nvSpPr>
        <p:spPr>
          <a:xfrm>
            <a:off x="668986" y="2655857"/>
            <a:ext cx="1324447" cy="440267"/>
          </a:xfrm>
          <a:prstGeom prst="flowChartMagneticDisk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07933" y="2735773"/>
            <a:ext cx="135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Seguimiento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2403588" y="3192574"/>
            <a:ext cx="9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Datos</a:t>
            </a:r>
            <a:endParaRPr lang="es-MX" sz="2400" dirty="0"/>
          </a:p>
        </p:txBody>
      </p:sp>
      <p:sp>
        <p:nvSpPr>
          <p:cNvPr id="30" name="Disco magnético 29"/>
          <p:cNvSpPr/>
          <p:nvPr/>
        </p:nvSpPr>
        <p:spPr>
          <a:xfrm>
            <a:off x="2281009" y="3654238"/>
            <a:ext cx="1205088" cy="440267"/>
          </a:xfrm>
          <a:prstGeom prst="flowChartMagneticDisk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2330038" y="3734154"/>
            <a:ext cx="133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Informe R.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3931323" y="2194193"/>
            <a:ext cx="1016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Datos</a:t>
            </a:r>
            <a:endParaRPr lang="es-MX" sz="2400" dirty="0"/>
          </a:p>
        </p:txBody>
      </p:sp>
      <p:sp>
        <p:nvSpPr>
          <p:cNvPr id="27" name="Disco magnético 26"/>
          <p:cNvSpPr/>
          <p:nvPr/>
        </p:nvSpPr>
        <p:spPr>
          <a:xfrm>
            <a:off x="4015089" y="2655857"/>
            <a:ext cx="1112738" cy="440267"/>
          </a:xfrm>
          <a:prstGeom prst="flowChartMagneticDisk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976311" y="2735773"/>
            <a:ext cx="114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Desarrollo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436735" y="1018338"/>
            <a:ext cx="9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Datos</a:t>
            </a:r>
            <a:endParaRPr lang="es-MX" sz="2400" dirty="0"/>
          </a:p>
        </p:txBody>
      </p:sp>
      <p:sp>
        <p:nvSpPr>
          <p:cNvPr id="24" name="Disco magnético 23"/>
          <p:cNvSpPr/>
          <p:nvPr/>
        </p:nvSpPr>
        <p:spPr>
          <a:xfrm>
            <a:off x="2368098" y="1480002"/>
            <a:ext cx="1173715" cy="440267"/>
          </a:xfrm>
          <a:prstGeom prst="flowChartMagneticDisk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294064" y="1568238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Planeación</a:t>
            </a:r>
          </a:p>
        </p:txBody>
      </p:sp>
      <p:sp>
        <p:nvSpPr>
          <p:cNvPr id="19" name="CuadroTexto 18"/>
          <p:cNvSpPr txBox="1"/>
          <p:nvPr/>
        </p:nvSpPr>
        <p:spPr>
          <a:xfrm rot="19614050">
            <a:off x="981828" y="1520659"/>
            <a:ext cx="1436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0070C0"/>
                </a:solidFill>
              </a:rPr>
              <a:t>Conocimiento</a:t>
            </a:r>
            <a:endParaRPr lang="es-MX" sz="1600" dirty="0">
              <a:solidFill>
                <a:srgbClr val="0070C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 rot="1622451">
            <a:off x="3455745" y="1475099"/>
            <a:ext cx="1192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0070C0"/>
                </a:solidFill>
              </a:rPr>
              <a:t>Información</a:t>
            </a:r>
            <a:endParaRPr lang="es-MX" sz="1600" dirty="0">
              <a:solidFill>
                <a:srgbClr val="0070C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 rot="12749662">
            <a:off x="1024992" y="3452678"/>
            <a:ext cx="1192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0070C0"/>
                </a:solidFill>
              </a:rPr>
              <a:t>Información</a:t>
            </a:r>
            <a:endParaRPr lang="es-MX" sz="1600" dirty="0">
              <a:solidFill>
                <a:srgbClr val="0070C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 rot="8463376">
            <a:off x="3367220" y="3475536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solidFill>
                  <a:srgbClr val="0070C0"/>
                </a:solidFill>
              </a:rPr>
              <a:t>Aprovechamiento</a:t>
            </a:r>
            <a:endParaRPr lang="es-MX" sz="1400" dirty="0">
              <a:solidFill>
                <a:srgbClr val="0070C0"/>
              </a:solidFill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299" y="1937570"/>
            <a:ext cx="1342616" cy="1375275"/>
          </a:xfrm>
          <a:prstGeom prst="rect">
            <a:avLst/>
          </a:prstGeom>
        </p:spPr>
      </p:pic>
      <p:sp>
        <p:nvSpPr>
          <p:cNvPr id="37" name="CuadroTexto 36"/>
          <p:cNvSpPr txBox="1"/>
          <p:nvPr/>
        </p:nvSpPr>
        <p:spPr>
          <a:xfrm>
            <a:off x="2733792" y="4512268"/>
            <a:ext cx="14203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 smtClean="0">
                <a:solidFill>
                  <a:srgbClr val="00B050"/>
                </a:solidFill>
              </a:rPr>
              <a:t> Información</a:t>
            </a:r>
          </a:p>
          <a:p>
            <a:pPr algn="ctr"/>
            <a:r>
              <a:rPr lang="es-MX" sz="1400" dirty="0" smtClean="0">
                <a:solidFill>
                  <a:srgbClr val="00B050"/>
                </a:solidFill>
              </a:rPr>
              <a:t>Conocimiento</a:t>
            </a:r>
          </a:p>
          <a:p>
            <a:pPr algn="ctr"/>
            <a:r>
              <a:rPr lang="es-MX" sz="1400" dirty="0" smtClean="0">
                <a:solidFill>
                  <a:srgbClr val="00B050"/>
                </a:solidFill>
              </a:rPr>
              <a:t>Transformación</a:t>
            </a:r>
            <a:endParaRPr lang="es-MX" sz="1400" dirty="0">
              <a:solidFill>
                <a:srgbClr val="00B050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3059169" y="5752579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Riesgos</a:t>
            </a:r>
            <a:endParaRPr lang="es-MX" dirty="0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95" y="4942777"/>
            <a:ext cx="2376846" cy="1567952"/>
          </a:xfrm>
          <a:prstGeom prst="rect">
            <a:avLst/>
          </a:prstGeom>
        </p:spPr>
      </p:pic>
      <p:sp>
        <p:nvSpPr>
          <p:cNvPr id="41" name="Flecha izquierda y derecha 40"/>
          <p:cNvSpPr/>
          <p:nvPr/>
        </p:nvSpPr>
        <p:spPr>
          <a:xfrm>
            <a:off x="5885361" y="2054167"/>
            <a:ext cx="482600" cy="230833"/>
          </a:xfrm>
          <a:prstGeom prst="left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941" y="1527391"/>
            <a:ext cx="1729976" cy="1276458"/>
          </a:xfrm>
          <a:prstGeom prst="rect">
            <a:avLst/>
          </a:prstGeom>
        </p:spPr>
      </p:pic>
      <p:sp>
        <p:nvSpPr>
          <p:cNvPr id="44" name="Rectángulo 43"/>
          <p:cNvSpPr/>
          <p:nvPr/>
        </p:nvSpPr>
        <p:spPr>
          <a:xfrm>
            <a:off x="6811865" y="2803849"/>
            <a:ext cx="1298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rgbClr val="00B050"/>
                </a:solidFill>
              </a:rPr>
              <a:t>Ciudadanos</a:t>
            </a:r>
          </a:p>
          <a:p>
            <a:r>
              <a:rPr lang="es-MX" b="1" dirty="0" smtClean="0">
                <a:solidFill>
                  <a:srgbClr val="00B050"/>
                </a:solidFill>
              </a:rPr>
              <a:t>Cámaras </a:t>
            </a:r>
          </a:p>
          <a:p>
            <a:r>
              <a:rPr lang="es-MX" b="1" dirty="0" smtClean="0">
                <a:solidFill>
                  <a:srgbClr val="00B050"/>
                </a:solidFill>
              </a:rPr>
              <a:t>Gobierno</a:t>
            </a:r>
            <a:endParaRPr lang="es-MX" dirty="0"/>
          </a:p>
        </p:txBody>
      </p:sp>
      <p:sp>
        <p:nvSpPr>
          <p:cNvPr id="46" name="Flecha izquierda 45"/>
          <p:cNvSpPr/>
          <p:nvPr/>
        </p:nvSpPr>
        <p:spPr>
          <a:xfrm>
            <a:off x="2686794" y="5741277"/>
            <a:ext cx="285709" cy="18466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Flecha izquierda y arriba 1"/>
          <p:cNvSpPr/>
          <p:nvPr/>
        </p:nvSpPr>
        <p:spPr>
          <a:xfrm>
            <a:off x="5012267" y="4942777"/>
            <a:ext cx="2599266" cy="365823"/>
          </a:xfrm>
          <a:prstGeom prst="lef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C000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5934604" y="62465"/>
            <a:ext cx="32093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FF0000"/>
                </a:solidFill>
              </a:rPr>
              <a:t>¿Es importante la Seguridad de la Información?</a:t>
            </a:r>
          </a:p>
        </p:txBody>
      </p:sp>
      <p:sp>
        <p:nvSpPr>
          <p:cNvPr id="48" name="Flecha izquierda y derecha 47"/>
          <p:cNvSpPr/>
          <p:nvPr/>
        </p:nvSpPr>
        <p:spPr>
          <a:xfrm rot="16200000">
            <a:off x="3256153" y="5282130"/>
            <a:ext cx="482600" cy="230833"/>
          </a:xfrm>
          <a:prstGeom prst="left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white"/>
                </a:solidFill>
              </a:rPr>
              <a:t>ASF | </a:t>
            </a:r>
            <a:fld id="{ABF23731-1988-45C6-9CC4-3D509BF6BD23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3059169" y="5664757"/>
            <a:ext cx="1025630" cy="5432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720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91" y="364067"/>
            <a:ext cx="7372350" cy="533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10264" y="5799664"/>
            <a:ext cx="6079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/>
              <a:t>ransomware</a:t>
            </a:r>
            <a:r>
              <a:rPr lang="es-ES" dirty="0"/>
              <a:t> (del inglés </a:t>
            </a:r>
            <a:r>
              <a:rPr lang="es-ES" i="1" dirty="0" err="1"/>
              <a:t>ransom</a:t>
            </a:r>
            <a:r>
              <a:rPr lang="es-ES" dirty="0"/>
              <a:t> rescate y </a:t>
            </a:r>
            <a:r>
              <a:rPr lang="es-ES" i="1" dirty="0" err="1"/>
              <a:t>ware</a:t>
            </a:r>
            <a:r>
              <a:rPr lang="es-ES" dirty="0"/>
              <a:t>, </a:t>
            </a:r>
            <a:r>
              <a:rPr lang="es-ES" dirty="0">
                <a:hlinkClick r:id="rId4" tooltip="Software"/>
              </a:rPr>
              <a:t>software</a:t>
            </a:r>
            <a:endParaRPr lang="es-MX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fld id="{ABF23731-1988-45C6-9CC4-3D509BF6BD23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78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96581" y="1557867"/>
            <a:ext cx="8249486" cy="39454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8646" y="257704"/>
            <a:ext cx="7329487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Como generar valor en las EFS </a:t>
            </a:r>
            <a:r>
              <a:rPr lang="es-MX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y a las </a:t>
            </a:r>
            <a:br>
              <a:rPr lang="es-MX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MX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Entidades a 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través de los datos y </a:t>
            </a:r>
            <a:r>
              <a:rPr lang="es-MX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la seguridad</a:t>
            </a:r>
            <a:endParaRPr lang="es-MX" sz="20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6581" y="1798728"/>
            <a:ext cx="4186808" cy="452596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s-MX" sz="2400" b="1" dirty="0" smtClean="0"/>
              <a:t>        </a:t>
            </a:r>
            <a:endParaRPr lang="es-MX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Análisis de cumplimiento de controles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 smtClean="0"/>
              <a:t>Análisis </a:t>
            </a:r>
            <a:r>
              <a:rPr lang="es-MX" sz="2000" dirty="0" smtClean="0"/>
              <a:t>predictivo (planeación, patrones de riesgo)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 smtClean="0"/>
              <a:t>Detección </a:t>
            </a:r>
            <a:r>
              <a:rPr lang="es-MX" sz="2000" dirty="0" smtClean="0"/>
              <a:t>de fraudes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 smtClean="0"/>
              <a:t>Datos abiertos</a:t>
            </a:r>
          </a:p>
          <a:p>
            <a:pPr lvl="2"/>
            <a:endParaRPr lang="es-MX" sz="1800" dirty="0" smtClean="0"/>
          </a:p>
          <a:p>
            <a:pPr lvl="1"/>
            <a:endParaRPr lang="es-MX" sz="20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788024" y="1628800"/>
            <a:ext cx="37547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50952" y="1783357"/>
            <a:ext cx="41868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Aft>
                <a:spcPct val="0"/>
              </a:spcAft>
              <a:buNone/>
            </a:pPr>
            <a:r>
              <a:rPr lang="es-MX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s-MX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Manejo de datos (calidad, privacidad, datos abiertos)</a:t>
            </a:r>
          </a:p>
          <a:p>
            <a:pPr lvl="1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Nivel de riesgo tecnológico y controles de seguridad de la información</a:t>
            </a:r>
          </a:p>
          <a:p>
            <a:pPr lvl="1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Continuidad </a:t>
            </a: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 respuesta a incidentes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800" dirty="0"/>
              <a:t>Evidencia digital</a:t>
            </a:r>
          </a:p>
          <a:p>
            <a:pPr lvl="1"/>
            <a:endParaRPr lang="es-MX" sz="1800" dirty="0"/>
          </a:p>
        </p:txBody>
      </p:sp>
      <p:cxnSp>
        <p:nvCxnSpPr>
          <p:cNvPr id="8" name="Conector recto 7"/>
          <p:cNvCxnSpPr>
            <a:endCxn id="6" idx="2"/>
          </p:cNvCxnSpPr>
          <p:nvPr/>
        </p:nvCxnSpPr>
        <p:spPr>
          <a:xfrm>
            <a:off x="4614333" y="1683304"/>
            <a:ext cx="6991" cy="38200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7590547" y="5227138"/>
            <a:ext cx="1050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</a:rPr>
              <a:t>Continúa….</a:t>
            </a:r>
            <a:endParaRPr lang="es-MX" sz="1200" dirty="0"/>
          </a:p>
        </p:txBody>
      </p:sp>
      <p:sp>
        <p:nvSpPr>
          <p:cNvPr id="10" name="Rectángulo 9"/>
          <p:cNvSpPr/>
          <p:nvPr/>
        </p:nvSpPr>
        <p:spPr>
          <a:xfrm>
            <a:off x="658116" y="65353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Conclusiones</a:t>
            </a:r>
          </a:p>
        </p:txBody>
      </p:sp>
      <p:sp>
        <p:nvSpPr>
          <p:cNvPr id="11" name="Marcador de número de diapositiva 1"/>
          <p:cNvSpPr>
            <a:spLocks noGrp="1"/>
          </p:cNvSpPr>
          <p:nvPr>
            <p:ph type="sldNum" sz="quarter" idx="11"/>
          </p:nvPr>
        </p:nvSpPr>
        <p:spPr>
          <a:xfrm>
            <a:off x="8153400" y="6572250"/>
            <a:ext cx="919163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r>
              <a:rPr lang="es-MX" dirty="0" smtClean="0">
                <a:solidFill>
                  <a:prstClr val="white"/>
                </a:solidFill>
              </a:rPr>
              <a:t>16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0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1235573" y="5103527"/>
            <a:ext cx="7739259" cy="107713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b="1" dirty="0"/>
          </a:p>
        </p:txBody>
      </p:sp>
      <p:sp>
        <p:nvSpPr>
          <p:cNvPr id="18" name="Rectángulo 17"/>
          <p:cNvSpPr/>
          <p:nvPr/>
        </p:nvSpPr>
        <p:spPr>
          <a:xfrm>
            <a:off x="1263415" y="4399020"/>
            <a:ext cx="7739259" cy="6164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6" name="Rectángulo 15"/>
          <p:cNvSpPr/>
          <p:nvPr/>
        </p:nvSpPr>
        <p:spPr>
          <a:xfrm>
            <a:off x="1269277" y="1210733"/>
            <a:ext cx="7739259" cy="315806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788024" y="1281667"/>
            <a:ext cx="375476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311755" y="4937340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EFS</a:t>
            </a:r>
            <a:endParaRPr lang="es-MX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2955" y="252198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OLACEFS</a:t>
            </a:r>
            <a:endParaRPr lang="es-MX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832811" y="5135674"/>
            <a:ext cx="8276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Herramientas especializadas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Adecuar metodologías (políticas y procedimientos)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/>
              <a:t>Personal calificado</a:t>
            </a:r>
            <a:endParaRPr lang="es-MX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853512" y="3043522"/>
            <a:ext cx="4222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Desarrollo de metodologías basados en mejores prácticas. (</a:t>
            </a:r>
            <a:r>
              <a:rPr lang="es-MX" dirty="0">
                <a:solidFill>
                  <a:schemeClr val="accent5">
                    <a:lumMod val="50000"/>
                  </a:schemeClr>
                </a:solidFill>
              </a:rPr>
              <a:t>INTOSAI, COBIT5, ISO 27001, </a:t>
            </a:r>
            <a:r>
              <a:rPr lang="es-MX" dirty="0" smtClean="0">
                <a:solidFill>
                  <a:schemeClr val="accent5">
                    <a:lumMod val="50000"/>
                  </a:schemeClr>
                </a:solidFill>
              </a:rPr>
              <a:t>ITIL)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281832" y="1713181"/>
            <a:ext cx="3709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Generar prácticas comunes y compartir experiencias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269278" y="2734565"/>
            <a:ext cx="3518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Desarrollar capacidades necesarias para afrontar los retos que la seguridad de la información representan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903460" y="1669773"/>
            <a:ext cx="3898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Grupos de trabajo para propuesta de mejora en regulaciones (</a:t>
            </a:r>
            <a:r>
              <a:rPr lang="es-MX" dirty="0" err="1" smtClean="0"/>
              <a:t>ciberseguridad</a:t>
            </a:r>
            <a:r>
              <a:rPr lang="es-MX" dirty="0" smtClean="0"/>
              <a:t>, privacidad, cómputo en la nube, etc.) 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534842" y="4527670"/>
            <a:ext cx="4686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Transferencia de conocimiento</a:t>
            </a:r>
            <a:endParaRPr lang="es-MX" sz="2000" dirty="0"/>
          </a:p>
        </p:txBody>
      </p:sp>
      <p:cxnSp>
        <p:nvCxnSpPr>
          <p:cNvPr id="17" name="Conector recto 16"/>
          <p:cNvCxnSpPr/>
          <p:nvPr/>
        </p:nvCxnSpPr>
        <p:spPr>
          <a:xfrm flipH="1">
            <a:off x="4843303" y="1336170"/>
            <a:ext cx="16566" cy="30326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658116" y="65353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Conclusiones</a:t>
            </a:r>
          </a:p>
        </p:txBody>
      </p:sp>
      <p:pic>
        <p:nvPicPr>
          <p:cNvPr id="21" name="Picture 2" descr="http://www.ostendogroup.com/Portals/29/cobit5w_infosec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352" y="3917184"/>
            <a:ext cx="597885" cy="40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www.luxcloud.com/sites/luxcloud/files/images/ISO_logo_blanc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569" y="3785011"/>
            <a:ext cx="580736" cy="58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1018646" y="257704"/>
            <a:ext cx="7329487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Como generar valor en las EFS </a:t>
            </a:r>
            <a:r>
              <a:rPr lang="es-MX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y a las </a:t>
            </a:r>
            <a:br>
              <a:rPr lang="es-MX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MX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Entidades a 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través de los datos y </a:t>
            </a:r>
            <a:r>
              <a:rPr lang="es-MX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la seguridad</a:t>
            </a:r>
            <a:endParaRPr lang="es-MX" sz="20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Marcador de número de diapositiva 1"/>
          <p:cNvSpPr>
            <a:spLocks noGrp="1"/>
          </p:cNvSpPr>
          <p:nvPr>
            <p:ph type="sldNum" sz="quarter" idx="11"/>
          </p:nvPr>
        </p:nvSpPr>
        <p:spPr>
          <a:xfrm>
            <a:off x="8153400" y="6572250"/>
            <a:ext cx="919163" cy="28575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prstClr val="white"/>
                </a:solidFill>
              </a:rPr>
              <a:t>ASF | </a:t>
            </a:r>
            <a:r>
              <a:rPr lang="es-MX" dirty="0" smtClean="0">
                <a:solidFill>
                  <a:prstClr val="white"/>
                </a:solidFill>
              </a:rPr>
              <a:t>17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3494" y="4143905"/>
            <a:ext cx="7329487" cy="1143000"/>
          </a:xfrm>
        </p:spPr>
        <p:txBody>
          <a:bodyPr/>
          <a:lstStyle/>
          <a:p>
            <a:r>
              <a:rPr lang="es-MX" dirty="0" smtClean="0"/>
              <a:t>Muchas gracias …………..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white"/>
                </a:solidFill>
              </a:rPr>
              <a:t>ASF | </a:t>
            </a:r>
            <a:fld id="{ABF23731-1988-45C6-9CC4-3D509BF6BD23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white"/>
                </a:solidFill>
              </a:rPr>
              <a:t>ASF | </a:t>
            </a:r>
            <a:fld id="{FE4227A1-3FC5-49EE-B5A8-72A46A08D409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9598" y="660400"/>
            <a:ext cx="107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solidFill>
                  <a:schemeClr val="accent1">
                    <a:lumMod val="75000"/>
                  </a:schemeClr>
                </a:solidFill>
              </a:rPr>
              <a:t>Índice</a:t>
            </a:r>
            <a:endParaRPr lang="es-MX" sz="2400" dirty="0"/>
          </a:p>
        </p:txBody>
      </p:sp>
      <p:sp>
        <p:nvSpPr>
          <p:cNvPr id="5" name="Rectángulo 4"/>
          <p:cNvSpPr/>
          <p:nvPr/>
        </p:nvSpPr>
        <p:spPr>
          <a:xfrm>
            <a:off x="609598" y="660400"/>
            <a:ext cx="860213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es-MX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MX" dirty="0" smtClean="0"/>
              <a:t>						                       Página</a:t>
            </a:r>
          </a:p>
          <a:p>
            <a:pPr algn="just"/>
            <a:endParaRPr lang="es-MX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>
                <a:solidFill>
                  <a:schemeClr val="accent5">
                    <a:lumMod val="50000"/>
                  </a:schemeClr>
                </a:solidFill>
              </a:rPr>
              <a:t>Que son las bases de datos y la Seguridad de la Información	3</a:t>
            </a:r>
          </a:p>
          <a:p>
            <a:pPr marL="342900" indent="-342900" algn="just">
              <a:buFont typeface="+mj-lt"/>
              <a:buAutoNum type="arabicPeriod"/>
            </a:pPr>
            <a:endParaRPr lang="es-MX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>
                <a:solidFill>
                  <a:schemeClr val="accent5">
                    <a:lumMod val="50000"/>
                  </a:schemeClr>
                </a:solidFill>
              </a:rPr>
              <a:t>¿Es importante la Seguridad de la Información?			5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5">
                    <a:lumMod val="50000"/>
                  </a:schemeClr>
                </a:solidFill>
              </a:rPr>
              <a:t>Organizaciones					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5">
                    <a:lumMod val="50000"/>
                  </a:schemeClr>
                </a:solidFill>
              </a:rPr>
              <a:t>Gobiernos						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5">
                    <a:lumMod val="50000"/>
                  </a:schemeClr>
                </a:solidFill>
              </a:rPr>
              <a:t>Entidades de Fiscalización Superior</a:t>
            </a:r>
          </a:p>
          <a:p>
            <a:pPr marL="285750" indent="-285750" algn="just">
              <a:buFont typeface="+mj-lt"/>
              <a:buAutoNum type="arabicPeriod"/>
            </a:pP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>
                <a:solidFill>
                  <a:schemeClr val="accent5">
                    <a:lumMod val="50000"/>
                  </a:schemeClr>
                </a:solidFill>
              </a:rPr>
              <a:t>Los Datos en las Organizaciones				7</a:t>
            </a:r>
          </a:p>
          <a:p>
            <a:pPr marL="342900" indent="-342900" algn="just">
              <a:buFont typeface="+mj-lt"/>
              <a:buAutoNum type="arabicPeriod"/>
            </a:pPr>
            <a:endParaRPr lang="es-MX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>
                <a:solidFill>
                  <a:schemeClr val="accent5">
                    <a:lumMod val="50000"/>
                  </a:schemeClr>
                </a:solidFill>
              </a:rPr>
              <a:t>Los Datos en los Gobiernos					11</a:t>
            </a:r>
          </a:p>
          <a:p>
            <a:pPr marL="342900" indent="-342900" algn="just">
              <a:buFont typeface="+mj-lt"/>
              <a:buAutoNum type="arabicPeriod"/>
            </a:pPr>
            <a:endParaRPr lang="es-MX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>
                <a:solidFill>
                  <a:schemeClr val="accent5">
                    <a:lumMod val="50000"/>
                  </a:schemeClr>
                </a:solidFill>
              </a:rPr>
              <a:t>Los Datos en las Entidades de Fiscalización Superior		14</a:t>
            </a:r>
          </a:p>
          <a:p>
            <a:pPr marL="285750" indent="-285750" algn="just">
              <a:buFont typeface="+mj-lt"/>
              <a:buAutoNum type="arabicPeriod"/>
            </a:pP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Conclusiones							16</a:t>
            </a:r>
          </a:p>
          <a:p>
            <a:pPr marL="342900" indent="-342900" algn="just">
              <a:buFont typeface="+mj-lt"/>
              <a:buAutoNum type="arabicPeriod"/>
            </a:pPr>
            <a:endParaRPr lang="es-MX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229" y="3631920"/>
            <a:ext cx="2792942" cy="243896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84201" y="1382806"/>
            <a:ext cx="5266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Una 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base de datos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es-MX" dirty="0"/>
              <a:t>es un “</a:t>
            </a:r>
            <a:r>
              <a:rPr lang="es-MX" b="1" dirty="0"/>
              <a:t>almacén</a:t>
            </a:r>
            <a:r>
              <a:rPr lang="es-MX" dirty="0"/>
              <a:t>” que nos permite guardar </a:t>
            </a:r>
            <a:r>
              <a:rPr lang="es-MX" b="1" dirty="0"/>
              <a:t>grandes cantidades </a:t>
            </a:r>
            <a:r>
              <a:rPr lang="es-MX" dirty="0"/>
              <a:t>de </a:t>
            </a:r>
            <a:r>
              <a:rPr lang="es-MX" b="1" dirty="0"/>
              <a:t>información</a:t>
            </a:r>
            <a:r>
              <a:rPr lang="es-MX" dirty="0"/>
              <a:t> de forma </a:t>
            </a:r>
            <a:r>
              <a:rPr lang="es-MX" b="1" dirty="0"/>
              <a:t>organizada</a:t>
            </a:r>
            <a:r>
              <a:rPr lang="es-MX" dirty="0"/>
              <a:t> para que luego podamos encontrar y </a:t>
            </a:r>
            <a:r>
              <a:rPr lang="es-MX" b="1" dirty="0"/>
              <a:t>utilizar </a:t>
            </a:r>
            <a:r>
              <a:rPr lang="es-MX" b="1" dirty="0" smtClean="0"/>
              <a:t>fácilmente.</a:t>
            </a:r>
            <a:endParaRPr lang="es-MX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959905" y="3705705"/>
            <a:ext cx="48429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La 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seguridad de la información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 es el conjunto de medidas preventivas y reactivas de las organizaciones y de los sistemas tecnológicos que permiten resguardar y proteger la 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información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 buscando mantener la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confidencialidad, la disponibilidad e integridad 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de la misma.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72" y="1049867"/>
            <a:ext cx="2076828" cy="21082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white"/>
                </a:solidFill>
              </a:rPr>
              <a:t>ASF | </a:t>
            </a:r>
            <a:fld id="{ABF23731-1988-45C6-9CC4-3D509BF6BD23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25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" y="0"/>
            <a:ext cx="9140848" cy="68580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white"/>
                </a:solidFill>
              </a:rPr>
              <a:t>ASF | </a:t>
            </a:r>
            <a:fld id="{ABF23731-1988-45C6-9CC4-3D509BF6BD23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s-MX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8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066" y="3537251"/>
            <a:ext cx="2831028" cy="322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22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101601" y="2836324"/>
            <a:ext cx="662113" cy="30186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1241347" y="838139"/>
            <a:ext cx="1519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C00000"/>
                </a:solidFill>
              </a:rPr>
              <a:t>Organizaciones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728" y="1205969"/>
            <a:ext cx="2274887" cy="151021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900052" y="838139"/>
            <a:ext cx="106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C00000"/>
                </a:solidFill>
              </a:rPr>
              <a:t>Gobiernos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17" y="1210734"/>
            <a:ext cx="2274887" cy="151021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87555" y="345755"/>
            <a:ext cx="1826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5"/>
                </a:solidFill>
              </a:rPr>
              <a:t>Generan Valor $ </a:t>
            </a:r>
          </a:p>
          <a:p>
            <a:pPr algn="ctr"/>
            <a:r>
              <a:rPr lang="es-MX" sz="1600" b="1" dirty="0" smtClean="0">
                <a:solidFill>
                  <a:schemeClr val="accent5"/>
                </a:solidFill>
              </a:rPr>
              <a:t>para los accionistas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462436" y="345754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5"/>
                </a:solidFill>
              </a:rPr>
              <a:t>Generan Valor </a:t>
            </a:r>
          </a:p>
          <a:p>
            <a:pPr algn="ctr"/>
            <a:r>
              <a:rPr lang="es-MX" sz="1600" b="1" dirty="0" smtClean="0">
                <a:solidFill>
                  <a:schemeClr val="accent5"/>
                </a:solidFill>
              </a:rPr>
              <a:t>hacia los ciudadanos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98417" y="2836324"/>
            <a:ext cx="6940624" cy="474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>
            <a:off x="3240059" y="2840347"/>
            <a:ext cx="2383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C00000"/>
                </a:solidFill>
              </a:rPr>
              <a:t>Procesos sustantivos</a:t>
            </a:r>
          </a:p>
        </p:txBody>
      </p:sp>
      <p:sp>
        <p:nvSpPr>
          <p:cNvPr id="16" name="Disco magnético 15"/>
          <p:cNvSpPr/>
          <p:nvPr/>
        </p:nvSpPr>
        <p:spPr>
          <a:xfrm>
            <a:off x="798418" y="3770572"/>
            <a:ext cx="6940624" cy="54288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/>
          <p:cNvSpPr txBox="1"/>
          <p:nvPr/>
        </p:nvSpPr>
        <p:spPr>
          <a:xfrm>
            <a:off x="974819" y="3869651"/>
            <a:ext cx="6633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C00000"/>
                </a:solidFill>
              </a:rPr>
              <a:t>Datos / Información / Conocimiento / Transformación</a:t>
            </a:r>
          </a:p>
        </p:txBody>
      </p:sp>
      <p:sp>
        <p:nvSpPr>
          <p:cNvPr id="18" name="Flecha abajo 17"/>
          <p:cNvSpPr/>
          <p:nvPr/>
        </p:nvSpPr>
        <p:spPr>
          <a:xfrm>
            <a:off x="1087555" y="3412059"/>
            <a:ext cx="211667" cy="2455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 abajo 18"/>
          <p:cNvSpPr/>
          <p:nvPr/>
        </p:nvSpPr>
        <p:spPr>
          <a:xfrm rot="10800000">
            <a:off x="1846547" y="3412059"/>
            <a:ext cx="211667" cy="2455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 abajo 19"/>
          <p:cNvSpPr/>
          <p:nvPr/>
        </p:nvSpPr>
        <p:spPr>
          <a:xfrm>
            <a:off x="3835304" y="3420910"/>
            <a:ext cx="211667" cy="2455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 abajo 20"/>
          <p:cNvSpPr/>
          <p:nvPr/>
        </p:nvSpPr>
        <p:spPr>
          <a:xfrm rot="10800000">
            <a:off x="4594296" y="3420910"/>
            <a:ext cx="211667" cy="2455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>
            <a:off x="5643072" y="243351"/>
            <a:ext cx="335514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5"/>
                </a:solidFill>
              </a:rPr>
              <a:t>Genera Valor hacia los ciudadanos, </a:t>
            </a:r>
          </a:p>
          <a:p>
            <a:pPr algn="ctr"/>
            <a:r>
              <a:rPr lang="es-MX" sz="1400" b="1" dirty="0" smtClean="0">
                <a:solidFill>
                  <a:schemeClr val="accent5"/>
                </a:solidFill>
              </a:rPr>
              <a:t>transparencia y rendición de cuentas</a:t>
            </a:r>
          </a:p>
          <a:p>
            <a:pPr algn="ctr"/>
            <a:r>
              <a:rPr lang="es-MX" sz="1400" b="1" dirty="0" smtClean="0">
                <a:solidFill>
                  <a:srgbClr val="C00000"/>
                </a:solidFill>
              </a:rPr>
              <a:t>Entidades de</a:t>
            </a:r>
          </a:p>
          <a:p>
            <a:pPr algn="ctr"/>
            <a:r>
              <a:rPr lang="es-MX" sz="1400" b="1" dirty="0" smtClean="0">
                <a:solidFill>
                  <a:srgbClr val="C00000"/>
                </a:solidFill>
              </a:rPr>
              <a:t>Fiscalización Superiores</a:t>
            </a:r>
          </a:p>
          <a:p>
            <a:pPr algn="ctr"/>
            <a:endParaRPr lang="es-MX" sz="1400" b="1" dirty="0" smtClean="0">
              <a:solidFill>
                <a:schemeClr val="accent5"/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349" y="1150954"/>
            <a:ext cx="1516692" cy="1553585"/>
          </a:xfrm>
          <a:prstGeom prst="rect">
            <a:avLst/>
          </a:prstGeom>
        </p:spPr>
      </p:pic>
      <p:sp>
        <p:nvSpPr>
          <p:cNvPr id="27" name="Flecha abajo 26"/>
          <p:cNvSpPr/>
          <p:nvPr/>
        </p:nvSpPr>
        <p:spPr>
          <a:xfrm>
            <a:off x="6391778" y="3434161"/>
            <a:ext cx="211667" cy="2455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Flecha abajo 27"/>
          <p:cNvSpPr/>
          <p:nvPr/>
        </p:nvSpPr>
        <p:spPr>
          <a:xfrm rot="10800000">
            <a:off x="7150770" y="3434161"/>
            <a:ext cx="211667" cy="2455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627" y="4786034"/>
            <a:ext cx="2901241" cy="105585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979" y="4799607"/>
            <a:ext cx="1588698" cy="1042281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-33871" y="4996172"/>
            <a:ext cx="94634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C00000"/>
                </a:solidFill>
              </a:rPr>
              <a:t>Gestión </a:t>
            </a:r>
          </a:p>
          <a:p>
            <a:pPr algn="ctr"/>
            <a:r>
              <a:rPr lang="es-MX" sz="1400" b="1" dirty="0" smtClean="0">
                <a:solidFill>
                  <a:srgbClr val="C00000"/>
                </a:solidFill>
              </a:rPr>
              <a:t>TIC</a:t>
            </a:r>
          </a:p>
          <a:p>
            <a:pPr algn="ctr"/>
            <a:r>
              <a:rPr lang="es-MX" sz="800" b="1" dirty="0">
                <a:solidFill>
                  <a:srgbClr val="000000"/>
                </a:solidFill>
              </a:rPr>
              <a:t>¿</a:t>
            </a:r>
            <a:r>
              <a:rPr lang="es-MX" sz="800" b="1" dirty="0" smtClean="0">
                <a:solidFill>
                  <a:srgbClr val="000000"/>
                </a:solidFill>
              </a:rPr>
              <a:t>Caja Negra?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4819" y="4797196"/>
            <a:ext cx="1278854" cy="1036889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6744167" y="5495531"/>
            <a:ext cx="884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C00000"/>
                </a:solidFill>
              </a:rPr>
              <a:t>Propia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216679" y="5503334"/>
            <a:ext cx="765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C00000"/>
                </a:solidFill>
              </a:rPr>
              <a:t>Nube</a:t>
            </a:r>
          </a:p>
        </p:txBody>
      </p:sp>
      <p:sp>
        <p:nvSpPr>
          <p:cNvPr id="39" name="Flecha abajo 38"/>
          <p:cNvSpPr/>
          <p:nvPr/>
        </p:nvSpPr>
        <p:spPr>
          <a:xfrm>
            <a:off x="3823733" y="4378029"/>
            <a:ext cx="211667" cy="2455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Flecha abajo 39"/>
          <p:cNvSpPr/>
          <p:nvPr/>
        </p:nvSpPr>
        <p:spPr>
          <a:xfrm rot="10800000">
            <a:off x="4582725" y="4378029"/>
            <a:ext cx="211667" cy="2455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Rectángulo 41"/>
          <p:cNvSpPr/>
          <p:nvPr/>
        </p:nvSpPr>
        <p:spPr>
          <a:xfrm>
            <a:off x="1031016" y="4691298"/>
            <a:ext cx="6597451" cy="12269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CuadroTexto 42"/>
          <p:cNvSpPr txBox="1"/>
          <p:nvPr/>
        </p:nvSpPr>
        <p:spPr>
          <a:xfrm>
            <a:off x="7736953" y="3240457"/>
            <a:ext cx="128913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C00000"/>
                </a:solidFill>
              </a:rPr>
              <a:t>Leyes</a:t>
            </a:r>
          </a:p>
          <a:p>
            <a:pPr algn="ctr"/>
            <a:r>
              <a:rPr lang="es-MX" sz="1600" b="1" dirty="0" smtClean="0">
                <a:solidFill>
                  <a:srgbClr val="C00000"/>
                </a:solidFill>
              </a:rPr>
              <a:t>Normas</a:t>
            </a:r>
          </a:p>
          <a:p>
            <a:pPr algn="ctr"/>
            <a:r>
              <a:rPr lang="es-MX" sz="1600" b="1" dirty="0" smtClean="0">
                <a:solidFill>
                  <a:srgbClr val="C00000"/>
                </a:solidFill>
              </a:rPr>
              <a:t>Estándares</a:t>
            </a:r>
          </a:p>
          <a:p>
            <a:pPr algn="ctr"/>
            <a:r>
              <a:rPr lang="es-MX" sz="1600" b="1" dirty="0" smtClean="0">
                <a:solidFill>
                  <a:srgbClr val="C00000"/>
                </a:solidFill>
              </a:rPr>
              <a:t>Mejores</a:t>
            </a:r>
          </a:p>
          <a:p>
            <a:pPr algn="ctr"/>
            <a:r>
              <a:rPr lang="es-MX" sz="1600" b="1" dirty="0" smtClean="0">
                <a:solidFill>
                  <a:srgbClr val="C00000"/>
                </a:solidFill>
              </a:rPr>
              <a:t>Prácticas</a:t>
            </a:r>
          </a:p>
          <a:p>
            <a:pPr algn="ctr"/>
            <a:r>
              <a:rPr lang="es-MX" sz="1600" b="1" dirty="0" smtClean="0">
                <a:solidFill>
                  <a:srgbClr val="C00000"/>
                </a:solidFill>
              </a:rPr>
              <a:t>Política de</a:t>
            </a:r>
          </a:p>
          <a:p>
            <a:pPr algn="ctr"/>
            <a:r>
              <a:rPr lang="es-MX" sz="1600" b="1" dirty="0" smtClean="0">
                <a:solidFill>
                  <a:srgbClr val="C00000"/>
                </a:solidFill>
              </a:rPr>
              <a:t>Control</a:t>
            </a:r>
          </a:p>
          <a:p>
            <a:pPr algn="ctr"/>
            <a:r>
              <a:rPr lang="es-MX" sz="1600" b="1" dirty="0" smtClean="0">
                <a:solidFill>
                  <a:srgbClr val="C00000"/>
                </a:solidFill>
              </a:rPr>
              <a:t>…….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7785692" y="2836324"/>
            <a:ext cx="1162560" cy="30186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/>
          <p:cNvSpPr/>
          <p:nvPr/>
        </p:nvSpPr>
        <p:spPr>
          <a:xfrm>
            <a:off x="101601" y="101597"/>
            <a:ext cx="8940799" cy="620593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CuadroTexto 46"/>
          <p:cNvSpPr txBox="1"/>
          <p:nvPr/>
        </p:nvSpPr>
        <p:spPr>
          <a:xfrm>
            <a:off x="2709143" y="5968981"/>
            <a:ext cx="3821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C00000"/>
                </a:solidFill>
              </a:rPr>
              <a:t>Ecosistema Funcional o Disfuncional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white"/>
                </a:solidFill>
              </a:rPr>
              <a:t>ASF | </a:t>
            </a:r>
            <a:fld id="{ABF23731-1988-45C6-9CC4-3D509BF6BD23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37039" y="4035210"/>
            <a:ext cx="7655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solidFill>
                  <a:srgbClr val="C00000"/>
                </a:solidFill>
              </a:rPr>
              <a:t>Riesgos</a:t>
            </a:r>
          </a:p>
        </p:txBody>
      </p:sp>
    </p:spTree>
    <p:extLst>
      <p:ext uri="{BB962C8B-B14F-4D97-AF65-F5344CB8AC3E}">
        <p14:creationId xmlns:p14="http://schemas.microsoft.com/office/powerpoint/2010/main" val="853737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443133" y="4665133"/>
            <a:ext cx="1655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Trabajo interno</a:t>
            </a:r>
          </a:p>
          <a:p>
            <a:r>
              <a:rPr lang="es-MX" dirty="0" smtClean="0"/>
              <a:t>Trabajo externo</a:t>
            </a:r>
            <a:endParaRPr lang="es-MX" dirty="0"/>
          </a:p>
        </p:txBody>
      </p:sp>
      <p:grpSp>
        <p:nvGrpSpPr>
          <p:cNvPr id="7" name="Grupo 6"/>
          <p:cNvGrpSpPr/>
          <p:nvPr/>
        </p:nvGrpSpPr>
        <p:grpSpPr>
          <a:xfrm>
            <a:off x="70909" y="305852"/>
            <a:ext cx="9073091" cy="6033760"/>
            <a:chOff x="138642" y="85725"/>
            <a:chExt cx="9073091" cy="6033760"/>
          </a:xfrm>
        </p:grpSpPr>
        <p:sp>
          <p:nvSpPr>
            <p:cNvPr id="5" name="Rectángulo 4"/>
            <p:cNvSpPr/>
            <p:nvPr/>
          </p:nvSpPr>
          <p:spPr>
            <a:xfrm>
              <a:off x="138642" y="5857875"/>
              <a:ext cx="907309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 smtClean="0"/>
                <a:t>Fuente: http</a:t>
              </a:r>
              <a:r>
                <a:rPr lang="es-MX" sz="1050" dirty="0"/>
                <a:t>://www.symantec.com/content/es/mx/about/presskits/b-norton-report-2013-final-report-lam-es-mx.pdf</a:t>
              </a: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642" y="85725"/>
              <a:ext cx="8934450" cy="5772150"/>
            </a:xfrm>
            <a:prstGeom prst="rect">
              <a:avLst/>
            </a:prstGeom>
          </p:spPr>
        </p:pic>
      </p:grp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white"/>
                </a:solidFill>
              </a:rPr>
              <a:t>ASF | </a:t>
            </a:r>
            <a:fld id="{ABF23731-1988-45C6-9CC4-3D509BF6BD23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21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4342236" y="4803733"/>
            <a:ext cx="1025630" cy="5432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687" y="643565"/>
            <a:ext cx="5129119" cy="338277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68721" y="1202895"/>
            <a:ext cx="9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Datos</a:t>
            </a:r>
            <a:endParaRPr lang="es-MX" sz="2400" dirty="0"/>
          </a:p>
        </p:txBody>
      </p:sp>
      <p:sp>
        <p:nvSpPr>
          <p:cNvPr id="12" name="Disco magnético 11"/>
          <p:cNvSpPr/>
          <p:nvPr/>
        </p:nvSpPr>
        <p:spPr>
          <a:xfrm>
            <a:off x="627081" y="1664559"/>
            <a:ext cx="826431" cy="440267"/>
          </a:xfrm>
          <a:prstGeom prst="flowChartMagneticDisk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62903" y="1744475"/>
            <a:ext cx="963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Hábitos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451063" y="535662"/>
            <a:ext cx="9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accent2">
                    <a:lumMod val="75000"/>
                  </a:schemeClr>
                </a:solidFill>
              </a:rPr>
              <a:t>Datos</a:t>
            </a:r>
            <a:endParaRPr lang="es-MX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Disco magnético 15"/>
          <p:cNvSpPr/>
          <p:nvPr/>
        </p:nvSpPr>
        <p:spPr>
          <a:xfrm>
            <a:off x="7523511" y="978217"/>
            <a:ext cx="864473" cy="440267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459333" y="1064396"/>
            <a:ext cx="928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Clientes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991067" y="3349747"/>
            <a:ext cx="1602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00B050"/>
                </a:solidFill>
              </a:rPr>
              <a:t>  Información</a:t>
            </a:r>
          </a:p>
          <a:p>
            <a:pPr algn="ctr"/>
            <a:r>
              <a:rPr lang="es-MX" sz="1600" dirty="0" smtClean="0">
                <a:solidFill>
                  <a:srgbClr val="00B050"/>
                </a:solidFill>
              </a:rPr>
              <a:t>Conocimiento</a:t>
            </a:r>
          </a:p>
          <a:p>
            <a:pPr algn="ctr"/>
            <a:r>
              <a:rPr lang="es-MX" sz="1600" dirty="0" smtClean="0">
                <a:solidFill>
                  <a:srgbClr val="00B050"/>
                </a:solidFill>
              </a:rPr>
              <a:t>Transformación</a:t>
            </a:r>
            <a:endParaRPr lang="es-MX" sz="1600" dirty="0">
              <a:solidFill>
                <a:srgbClr val="00B05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367637" y="489982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Riesgos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230" y="3994359"/>
            <a:ext cx="2478563" cy="1828801"/>
          </a:xfrm>
          <a:prstGeom prst="rect">
            <a:avLst/>
          </a:prstGeom>
        </p:spPr>
      </p:pic>
      <p:sp>
        <p:nvSpPr>
          <p:cNvPr id="26" name="Flecha izquierda y derecha 25"/>
          <p:cNvSpPr/>
          <p:nvPr/>
        </p:nvSpPr>
        <p:spPr>
          <a:xfrm rot="330164">
            <a:off x="1673998" y="1790886"/>
            <a:ext cx="482600" cy="230833"/>
          </a:xfrm>
          <a:prstGeom prst="left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Flecha izquierda y derecha 26"/>
          <p:cNvSpPr/>
          <p:nvPr/>
        </p:nvSpPr>
        <p:spPr>
          <a:xfrm rot="19500279">
            <a:off x="6954169" y="1597719"/>
            <a:ext cx="482600" cy="230833"/>
          </a:xfrm>
          <a:prstGeom prst="left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Flecha izquierda y derecha 27"/>
          <p:cNvSpPr/>
          <p:nvPr/>
        </p:nvSpPr>
        <p:spPr>
          <a:xfrm rot="13236728">
            <a:off x="6431995" y="3438057"/>
            <a:ext cx="482600" cy="230833"/>
          </a:xfrm>
          <a:prstGeom prst="left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Rectángulo 28"/>
          <p:cNvSpPr/>
          <p:nvPr/>
        </p:nvSpPr>
        <p:spPr>
          <a:xfrm>
            <a:off x="6419208" y="5906895"/>
            <a:ext cx="2599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>
                <a:solidFill>
                  <a:srgbClr val="00B050"/>
                </a:solidFill>
              </a:rPr>
              <a:t>Receptores/Transmisores</a:t>
            </a:r>
          </a:p>
          <a:p>
            <a:pPr algn="ctr"/>
            <a:r>
              <a:rPr lang="es-MX" b="1" dirty="0" smtClean="0">
                <a:solidFill>
                  <a:srgbClr val="00B050"/>
                </a:solidFill>
              </a:rPr>
              <a:t>Comunidades</a:t>
            </a:r>
            <a:endParaRPr lang="es-MX" dirty="0"/>
          </a:p>
        </p:txBody>
      </p:sp>
      <p:sp>
        <p:nvSpPr>
          <p:cNvPr id="30" name="Flecha izquierda y derecha 29"/>
          <p:cNvSpPr/>
          <p:nvPr/>
        </p:nvSpPr>
        <p:spPr>
          <a:xfrm rot="16200000">
            <a:off x="4574921" y="4245060"/>
            <a:ext cx="482600" cy="230833"/>
          </a:xfrm>
          <a:prstGeom prst="left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Flecha izquierda y derecha 30"/>
          <p:cNvSpPr/>
          <p:nvPr/>
        </p:nvSpPr>
        <p:spPr>
          <a:xfrm>
            <a:off x="5635200" y="4837601"/>
            <a:ext cx="482600" cy="230833"/>
          </a:xfrm>
          <a:prstGeom prst="left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Flecha izquierda 32"/>
          <p:cNvSpPr/>
          <p:nvPr/>
        </p:nvSpPr>
        <p:spPr>
          <a:xfrm rot="10800000">
            <a:off x="3808899" y="4899820"/>
            <a:ext cx="285709" cy="18466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Rectángulo 33"/>
          <p:cNvSpPr/>
          <p:nvPr/>
        </p:nvSpPr>
        <p:spPr>
          <a:xfrm>
            <a:off x="331086" y="2199040"/>
            <a:ext cx="142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rgbClr val="00B050"/>
                </a:solidFill>
              </a:rPr>
              <a:t>Genera Valor</a:t>
            </a:r>
            <a:endParaRPr lang="es-MX" dirty="0"/>
          </a:p>
        </p:txBody>
      </p:sp>
      <p:sp>
        <p:nvSpPr>
          <p:cNvPr id="35" name="Rectángulo 34"/>
          <p:cNvSpPr/>
          <p:nvPr/>
        </p:nvSpPr>
        <p:spPr>
          <a:xfrm>
            <a:off x="7546098" y="1576740"/>
            <a:ext cx="142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rgbClr val="00B050"/>
                </a:solidFill>
              </a:rPr>
              <a:t>Genera Valor</a:t>
            </a:r>
            <a:endParaRPr lang="es-MX" dirty="0"/>
          </a:p>
        </p:txBody>
      </p:sp>
      <p:sp>
        <p:nvSpPr>
          <p:cNvPr id="36" name="Rectángulo 35"/>
          <p:cNvSpPr/>
          <p:nvPr/>
        </p:nvSpPr>
        <p:spPr>
          <a:xfrm>
            <a:off x="4116715" y="5380870"/>
            <a:ext cx="1593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Destruye Valor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724" y="5912996"/>
            <a:ext cx="1488867" cy="83894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805" y="3997584"/>
            <a:ext cx="2376846" cy="1567952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148424" y="5894256"/>
            <a:ext cx="1349348" cy="851580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1219" y="5919099"/>
            <a:ext cx="1427177" cy="826737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7718731" y="2199040"/>
            <a:ext cx="9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accent2">
                    <a:lumMod val="75000"/>
                  </a:schemeClr>
                </a:solidFill>
              </a:rPr>
              <a:t>Datos</a:t>
            </a:r>
            <a:endParaRPr lang="es-MX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Disco magnético 43"/>
          <p:cNvSpPr/>
          <p:nvPr/>
        </p:nvSpPr>
        <p:spPr>
          <a:xfrm>
            <a:off x="7519759" y="2641595"/>
            <a:ext cx="1498494" cy="440267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7430671" y="2710840"/>
            <a:ext cx="148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Transacciones</a:t>
            </a:r>
            <a:endParaRPr lang="es-MX" dirty="0"/>
          </a:p>
        </p:txBody>
      </p:sp>
      <p:grpSp>
        <p:nvGrpSpPr>
          <p:cNvPr id="46" name="Grupo 45"/>
          <p:cNvGrpSpPr/>
          <p:nvPr/>
        </p:nvGrpSpPr>
        <p:grpSpPr>
          <a:xfrm>
            <a:off x="1025620" y="2589979"/>
            <a:ext cx="900118" cy="910912"/>
            <a:chOff x="534849" y="1566963"/>
            <a:chExt cx="900118" cy="910912"/>
          </a:xfrm>
        </p:grpSpPr>
        <p:sp>
          <p:nvSpPr>
            <p:cNvPr id="47" name="CuadroTexto 46"/>
            <p:cNvSpPr txBox="1"/>
            <p:nvPr/>
          </p:nvSpPr>
          <p:spPr>
            <a:xfrm>
              <a:off x="534849" y="1566963"/>
              <a:ext cx="9001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dirty="0" smtClean="0"/>
                <a:t>Datos</a:t>
              </a:r>
              <a:endParaRPr lang="es-MX" sz="2400" dirty="0"/>
            </a:p>
          </p:txBody>
        </p:sp>
        <p:sp>
          <p:nvSpPr>
            <p:cNvPr id="48" name="Disco magnético 47"/>
            <p:cNvSpPr/>
            <p:nvPr/>
          </p:nvSpPr>
          <p:spPr>
            <a:xfrm>
              <a:off x="627082" y="2028627"/>
              <a:ext cx="772210" cy="440267"/>
            </a:xfrm>
            <a:prstGeom prst="flowChartMagneticDisk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656040" y="2108543"/>
              <a:ext cx="701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/>
                <a:t>O</a:t>
              </a:r>
              <a:r>
                <a:rPr lang="es-MX" dirty="0" smtClean="0"/>
                <a:t>tros</a:t>
              </a:r>
            </a:p>
          </p:txBody>
        </p:sp>
      </p:grpSp>
      <p:sp>
        <p:nvSpPr>
          <p:cNvPr id="51" name="Flecha izquierda 50"/>
          <p:cNvSpPr/>
          <p:nvPr/>
        </p:nvSpPr>
        <p:spPr>
          <a:xfrm rot="16200000">
            <a:off x="2180469" y="5646306"/>
            <a:ext cx="285709" cy="18466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195817" y="455873"/>
            <a:ext cx="4070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5"/>
                </a:solidFill>
              </a:rPr>
              <a:t> Los </a:t>
            </a:r>
            <a:r>
              <a:rPr lang="es-MX" b="1" dirty="0" smtClean="0">
                <a:solidFill>
                  <a:srgbClr val="00B050"/>
                </a:solidFill>
              </a:rPr>
              <a:t>Datos</a:t>
            </a:r>
            <a:r>
              <a:rPr lang="es-MX" b="1" dirty="0" smtClean="0">
                <a:solidFill>
                  <a:schemeClr val="accent5"/>
                </a:solidFill>
              </a:rPr>
              <a:t> en las </a:t>
            </a:r>
            <a:r>
              <a:rPr lang="es-MX" b="1" dirty="0" smtClean="0">
                <a:solidFill>
                  <a:srgbClr val="00B050"/>
                </a:solidFill>
              </a:rPr>
              <a:t>Organizaciones</a:t>
            </a:r>
            <a:r>
              <a:rPr lang="es-MX" b="1" dirty="0" smtClean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934604" y="62465"/>
            <a:ext cx="32093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rgbClr val="FF0000"/>
                </a:solidFill>
              </a:rPr>
              <a:t>¿Es importante la Seguridad de la Información?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white"/>
                </a:solidFill>
              </a:rPr>
              <a:t>ASF | </a:t>
            </a:r>
            <a:fld id="{ABF23731-1988-45C6-9CC4-3D509BF6BD23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76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707" y="1175278"/>
            <a:ext cx="7099378" cy="4480455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white"/>
                </a:solidFill>
              </a:rPr>
              <a:t>ASF | </a:t>
            </a:r>
            <a:fld id="{ABF23731-1988-45C6-9CC4-3D509BF6BD23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55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471" y="1602140"/>
            <a:ext cx="6901397" cy="3824993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MX" smtClean="0">
                <a:solidFill>
                  <a:prstClr val="white"/>
                </a:solidFill>
              </a:rPr>
              <a:t>ASF | </a:t>
            </a:r>
            <a:fld id="{ABF23731-1988-45C6-9CC4-3D509BF6BD23}" type="slidenum">
              <a:rPr lang="es-MX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55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ASF_1">
      <a:dk1>
        <a:srgbClr val="00204E"/>
      </a:dk1>
      <a:lt1>
        <a:sysClr val="window" lastClr="FFFFFF"/>
      </a:lt1>
      <a:dk2>
        <a:srgbClr val="292929"/>
      </a:dk2>
      <a:lt2>
        <a:srgbClr val="EEECE1"/>
      </a:lt2>
      <a:accent1>
        <a:srgbClr val="00204E"/>
      </a:accent1>
      <a:accent2>
        <a:srgbClr val="002F74"/>
      </a:accent2>
      <a:accent3>
        <a:srgbClr val="9C2A29"/>
      </a:accent3>
      <a:accent4>
        <a:srgbClr val="B93131"/>
      </a:accent4>
      <a:accent5>
        <a:srgbClr val="0C6B4D"/>
      </a:accent5>
      <a:accent6>
        <a:srgbClr val="09533C"/>
      </a:accent6>
      <a:hlink>
        <a:srgbClr val="0000FF"/>
      </a:hlink>
      <a:folHlink>
        <a:srgbClr val="800080"/>
      </a:folHlink>
    </a:clrScheme>
    <a:fontScheme name="ASF_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SF_1">
    <a:dk1>
      <a:srgbClr val="00204E"/>
    </a:dk1>
    <a:lt1>
      <a:sysClr val="window" lastClr="FFFFFF"/>
    </a:lt1>
    <a:dk2>
      <a:srgbClr val="292929"/>
    </a:dk2>
    <a:lt2>
      <a:srgbClr val="EEECE1"/>
    </a:lt2>
    <a:accent1>
      <a:srgbClr val="00204E"/>
    </a:accent1>
    <a:accent2>
      <a:srgbClr val="002F74"/>
    </a:accent2>
    <a:accent3>
      <a:srgbClr val="9C2A29"/>
    </a:accent3>
    <a:accent4>
      <a:srgbClr val="B93131"/>
    </a:accent4>
    <a:accent5>
      <a:srgbClr val="0C6B4D"/>
    </a:accent5>
    <a:accent6>
      <a:srgbClr val="09533C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ASF_1">
    <a:dk1>
      <a:srgbClr val="00204E"/>
    </a:dk1>
    <a:lt1>
      <a:sysClr val="window" lastClr="FFFFFF"/>
    </a:lt1>
    <a:dk2>
      <a:srgbClr val="292929"/>
    </a:dk2>
    <a:lt2>
      <a:srgbClr val="EEECE1"/>
    </a:lt2>
    <a:accent1>
      <a:srgbClr val="00204E"/>
    </a:accent1>
    <a:accent2>
      <a:srgbClr val="002F74"/>
    </a:accent2>
    <a:accent3>
      <a:srgbClr val="9C2A29"/>
    </a:accent3>
    <a:accent4>
      <a:srgbClr val="B93131"/>
    </a:accent4>
    <a:accent5>
      <a:srgbClr val="0C6B4D"/>
    </a:accent5>
    <a:accent6>
      <a:srgbClr val="09533C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ASF_1">
    <a:dk1>
      <a:srgbClr val="00204E"/>
    </a:dk1>
    <a:lt1>
      <a:sysClr val="window" lastClr="FFFFFF"/>
    </a:lt1>
    <a:dk2>
      <a:srgbClr val="292929"/>
    </a:dk2>
    <a:lt2>
      <a:srgbClr val="EEECE1"/>
    </a:lt2>
    <a:accent1>
      <a:srgbClr val="00204E"/>
    </a:accent1>
    <a:accent2>
      <a:srgbClr val="002F74"/>
    </a:accent2>
    <a:accent3>
      <a:srgbClr val="9C2A29"/>
    </a:accent3>
    <a:accent4>
      <a:srgbClr val="B93131"/>
    </a:accent4>
    <a:accent5>
      <a:srgbClr val="0C6B4D"/>
    </a:accent5>
    <a:accent6>
      <a:srgbClr val="09533C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ASF_1">
    <a:dk1>
      <a:srgbClr val="00204E"/>
    </a:dk1>
    <a:lt1>
      <a:sysClr val="window" lastClr="FFFFFF"/>
    </a:lt1>
    <a:dk2>
      <a:srgbClr val="292929"/>
    </a:dk2>
    <a:lt2>
      <a:srgbClr val="EEECE1"/>
    </a:lt2>
    <a:accent1>
      <a:srgbClr val="00204E"/>
    </a:accent1>
    <a:accent2>
      <a:srgbClr val="002F74"/>
    </a:accent2>
    <a:accent3>
      <a:srgbClr val="9C2A29"/>
    </a:accent3>
    <a:accent4>
      <a:srgbClr val="B93131"/>
    </a:accent4>
    <a:accent5>
      <a:srgbClr val="0C6B4D"/>
    </a:accent5>
    <a:accent6>
      <a:srgbClr val="09533C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ASF_1">
    <a:dk1>
      <a:srgbClr val="00204E"/>
    </a:dk1>
    <a:lt1>
      <a:sysClr val="window" lastClr="FFFFFF"/>
    </a:lt1>
    <a:dk2>
      <a:srgbClr val="292929"/>
    </a:dk2>
    <a:lt2>
      <a:srgbClr val="EEECE1"/>
    </a:lt2>
    <a:accent1>
      <a:srgbClr val="00204E"/>
    </a:accent1>
    <a:accent2>
      <a:srgbClr val="002F74"/>
    </a:accent2>
    <a:accent3>
      <a:srgbClr val="9C2A29"/>
    </a:accent3>
    <a:accent4>
      <a:srgbClr val="B93131"/>
    </a:accent4>
    <a:accent5>
      <a:srgbClr val="0C6B4D"/>
    </a:accent5>
    <a:accent6>
      <a:srgbClr val="09533C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ASF_1">
    <a:dk1>
      <a:srgbClr val="00204E"/>
    </a:dk1>
    <a:lt1>
      <a:sysClr val="window" lastClr="FFFFFF"/>
    </a:lt1>
    <a:dk2>
      <a:srgbClr val="292929"/>
    </a:dk2>
    <a:lt2>
      <a:srgbClr val="EEECE1"/>
    </a:lt2>
    <a:accent1>
      <a:srgbClr val="00204E"/>
    </a:accent1>
    <a:accent2>
      <a:srgbClr val="002F74"/>
    </a:accent2>
    <a:accent3>
      <a:srgbClr val="9C2A29"/>
    </a:accent3>
    <a:accent4>
      <a:srgbClr val="B93131"/>
    </a:accent4>
    <a:accent5>
      <a:srgbClr val="0C6B4D"/>
    </a:accent5>
    <a:accent6>
      <a:srgbClr val="09533C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ASF_1">
    <a:dk1>
      <a:srgbClr val="00204E"/>
    </a:dk1>
    <a:lt1>
      <a:sysClr val="window" lastClr="FFFFFF"/>
    </a:lt1>
    <a:dk2>
      <a:srgbClr val="292929"/>
    </a:dk2>
    <a:lt2>
      <a:srgbClr val="EEECE1"/>
    </a:lt2>
    <a:accent1>
      <a:srgbClr val="00204E"/>
    </a:accent1>
    <a:accent2>
      <a:srgbClr val="002F74"/>
    </a:accent2>
    <a:accent3>
      <a:srgbClr val="9C2A29"/>
    </a:accent3>
    <a:accent4>
      <a:srgbClr val="B93131"/>
    </a:accent4>
    <a:accent5>
      <a:srgbClr val="0C6B4D"/>
    </a:accent5>
    <a:accent6>
      <a:srgbClr val="09533C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ASF_1">
    <a:dk1>
      <a:srgbClr val="00204E"/>
    </a:dk1>
    <a:lt1>
      <a:sysClr val="window" lastClr="FFFFFF"/>
    </a:lt1>
    <a:dk2>
      <a:srgbClr val="292929"/>
    </a:dk2>
    <a:lt2>
      <a:srgbClr val="EEECE1"/>
    </a:lt2>
    <a:accent1>
      <a:srgbClr val="00204E"/>
    </a:accent1>
    <a:accent2>
      <a:srgbClr val="002F74"/>
    </a:accent2>
    <a:accent3>
      <a:srgbClr val="9C2A29"/>
    </a:accent3>
    <a:accent4>
      <a:srgbClr val="B93131"/>
    </a:accent4>
    <a:accent5>
      <a:srgbClr val="0C6B4D"/>
    </a:accent5>
    <a:accent6>
      <a:srgbClr val="09533C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ASF_1">
    <a:dk1>
      <a:srgbClr val="00204E"/>
    </a:dk1>
    <a:lt1>
      <a:sysClr val="window" lastClr="FFFFFF"/>
    </a:lt1>
    <a:dk2>
      <a:srgbClr val="292929"/>
    </a:dk2>
    <a:lt2>
      <a:srgbClr val="EEECE1"/>
    </a:lt2>
    <a:accent1>
      <a:srgbClr val="00204E"/>
    </a:accent1>
    <a:accent2>
      <a:srgbClr val="002F74"/>
    </a:accent2>
    <a:accent3>
      <a:srgbClr val="9C2A29"/>
    </a:accent3>
    <a:accent4>
      <a:srgbClr val="B93131"/>
    </a:accent4>
    <a:accent5>
      <a:srgbClr val="0C6B4D"/>
    </a:accent5>
    <a:accent6>
      <a:srgbClr val="09533C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ASF_1">
    <a:dk1>
      <a:srgbClr val="00204E"/>
    </a:dk1>
    <a:lt1>
      <a:sysClr val="window" lastClr="FFFFFF"/>
    </a:lt1>
    <a:dk2>
      <a:srgbClr val="292929"/>
    </a:dk2>
    <a:lt2>
      <a:srgbClr val="EEECE1"/>
    </a:lt2>
    <a:accent1>
      <a:srgbClr val="00204E"/>
    </a:accent1>
    <a:accent2>
      <a:srgbClr val="002F74"/>
    </a:accent2>
    <a:accent3>
      <a:srgbClr val="9C2A29"/>
    </a:accent3>
    <a:accent4>
      <a:srgbClr val="B93131"/>
    </a:accent4>
    <a:accent5>
      <a:srgbClr val="0C6B4D"/>
    </a:accent5>
    <a:accent6>
      <a:srgbClr val="09533C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ASF_1">
    <a:dk1>
      <a:srgbClr val="00204E"/>
    </a:dk1>
    <a:lt1>
      <a:sysClr val="window" lastClr="FFFFFF"/>
    </a:lt1>
    <a:dk2>
      <a:srgbClr val="292929"/>
    </a:dk2>
    <a:lt2>
      <a:srgbClr val="EEECE1"/>
    </a:lt2>
    <a:accent1>
      <a:srgbClr val="00204E"/>
    </a:accent1>
    <a:accent2>
      <a:srgbClr val="002F74"/>
    </a:accent2>
    <a:accent3>
      <a:srgbClr val="9C2A29"/>
    </a:accent3>
    <a:accent4>
      <a:srgbClr val="B93131"/>
    </a:accent4>
    <a:accent5>
      <a:srgbClr val="0C6B4D"/>
    </a:accent5>
    <a:accent6>
      <a:srgbClr val="09533C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ASF_1">
    <a:dk1>
      <a:srgbClr val="00204E"/>
    </a:dk1>
    <a:lt1>
      <a:sysClr val="window" lastClr="FFFFFF"/>
    </a:lt1>
    <a:dk2>
      <a:srgbClr val="292929"/>
    </a:dk2>
    <a:lt2>
      <a:srgbClr val="EEECE1"/>
    </a:lt2>
    <a:accent1>
      <a:srgbClr val="00204E"/>
    </a:accent1>
    <a:accent2>
      <a:srgbClr val="002F74"/>
    </a:accent2>
    <a:accent3>
      <a:srgbClr val="9C2A29"/>
    </a:accent3>
    <a:accent4>
      <a:srgbClr val="B93131"/>
    </a:accent4>
    <a:accent5>
      <a:srgbClr val="0C6B4D"/>
    </a:accent5>
    <a:accent6>
      <a:srgbClr val="09533C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ASF_1">
    <a:dk1>
      <a:srgbClr val="00204E"/>
    </a:dk1>
    <a:lt1>
      <a:sysClr val="window" lastClr="FFFFFF"/>
    </a:lt1>
    <a:dk2>
      <a:srgbClr val="292929"/>
    </a:dk2>
    <a:lt2>
      <a:srgbClr val="EEECE1"/>
    </a:lt2>
    <a:accent1>
      <a:srgbClr val="00204E"/>
    </a:accent1>
    <a:accent2>
      <a:srgbClr val="002F74"/>
    </a:accent2>
    <a:accent3>
      <a:srgbClr val="9C2A29"/>
    </a:accent3>
    <a:accent4>
      <a:srgbClr val="B93131"/>
    </a:accent4>
    <a:accent5>
      <a:srgbClr val="0C6B4D"/>
    </a:accent5>
    <a:accent6>
      <a:srgbClr val="09533C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</TotalTime>
  <Words>478</Words>
  <Application>Microsoft Office PowerPoint</Application>
  <PresentationFormat>Presentación en pantalla (4:3)</PresentationFormat>
  <Paragraphs>179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Arial</vt:lpstr>
      <vt:lpstr>Arial Black</vt:lpstr>
      <vt:lpstr>Calibri</vt:lpstr>
      <vt:lpstr>1_Tema de Office</vt:lpstr>
      <vt:lpstr>La Importancia del uso de bases de datos y de la seguridad de la información para el fortalecimiento de las TIC y para el ejercicio eficiente del control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Como generar valor en las EFS y a las  Entidades a través de los datos y  la seguridad</vt:lpstr>
      <vt:lpstr>Como generar valor en las EFS y a las  Entidades a través de los datos y  la seguridad</vt:lpstr>
      <vt:lpstr>Muchas gracias …………..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Carlos Villanueva Zamacona</dc:creator>
  <cp:lastModifiedBy>Alejandro Carlos Villanueva Zamacona</cp:lastModifiedBy>
  <cp:revision>107</cp:revision>
  <cp:lastPrinted>2015-11-24T19:08:14Z</cp:lastPrinted>
  <dcterms:created xsi:type="dcterms:W3CDTF">2015-11-17T18:23:35Z</dcterms:created>
  <dcterms:modified xsi:type="dcterms:W3CDTF">2015-11-24T19:38:03Z</dcterms:modified>
</cp:coreProperties>
</file>